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8" r:id="rId3"/>
    <p:sldId id="260" r:id="rId4"/>
    <p:sldId id="261" r:id="rId5"/>
    <p:sldId id="263" r:id="rId6"/>
    <p:sldId id="262" r:id="rId7"/>
    <p:sldId id="264" r:id="rId8"/>
    <p:sldId id="268" r:id="rId9"/>
    <p:sldId id="265" r:id="rId10"/>
    <p:sldId id="267" r:id="rId11"/>
    <p:sldId id="270" r:id="rId12"/>
    <p:sldId id="271" r:id="rId13"/>
    <p:sldId id="274" r:id="rId14"/>
    <p:sldId id="275" r:id="rId15"/>
    <p:sldId id="276" r:id="rId16"/>
    <p:sldId id="277" r:id="rId17"/>
    <p:sldId id="278" r:id="rId18"/>
    <p:sldId id="273" r:id="rId19"/>
    <p:sldId id="266" r:id="rId20"/>
    <p:sldId id="257" r:id="rId21"/>
  </p:sldIdLst>
  <p:sldSz cx="18288000" cy="10287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45" y="69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g>
</file>

<file path=ppt/media/image11.png>
</file>

<file path=ppt/media/image2.jpeg>
</file>

<file path=ppt/media/image3.png>
</file>

<file path=ppt/media/image4.png>
</file>

<file path=ppt/media/image5.png>
</file>

<file path=ppt/media/image6.png>
</file>

<file path=ppt/media/image7.png>
</file>

<file path=ppt/media/image8.gif>
</file>

<file path=ppt/media/image9.gi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3559"/>
            <a:ext cx="18288000" cy="10300541"/>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732433" y="3149600"/>
            <a:ext cx="13238487" cy="4016472"/>
          </a:xfrm>
        </p:spPr>
        <p:txBody>
          <a:bodyPr anchor="b"/>
          <a:lstStyle>
            <a:lvl1pPr>
              <a:defRPr sz="8100"/>
            </a:lvl1pPr>
          </a:lstStyle>
          <a:p>
            <a:r>
              <a:rPr lang="en-US"/>
              <a:t>Click to edit Master title style</a:t>
            </a:r>
            <a:endParaRPr lang="en-US" dirty="0"/>
          </a:p>
        </p:txBody>
      </p:sp>
      <p:sp>
        <p:nvSpPr>
          <p:cNvPr id="3" name="Subtitle 2"/>
          <p:cNvSpPr>
            <a:spLocks noGrp="1"/>
          </p:cNvSpPr>
          <p:nvPr>
            <p:ph type="subTitle" idx="1"/>
          </p:nvPr>
        </p:nvSpPr>
        <p:spPr>
          <a:xfrm>
            <a:off x="1732433" y="7166070"/>
            <a:ext cx="13238487" cy="1292130"/>
          </a:xfrm>
        </p:spPr>
        <p:txBody>
          <a:bodyPr anchor="t"/>
          <a:lstStyle>
            <a:lvl1pPr marL="0" indent="0" algn="l">
              <a:buNone/>
              <a:defRPr cap="all">
                <a:solidFill>
                  <a:schemeClr val="accent1"/>
                </a:soli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5134086" y="2688335"/>
            <a:ext cx="1485899" cy="457199"/>
          </a:xfrm>
        </p:spPr>
        <p:txBody>
          <a:bodyPr anchor="t"/>
          <a:lstStyle>
            <a:lvl1pPr algn="l">
              <a:defRPr b="0" i="0">
                <a:solidFill>
                  <a:schemeClr val="bg1"/>
                </a:solidFill>
              </a:defRPr>
            </a:lvl1p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a:xfrm rot="5400000">
            <a:off x="13439389" y="4840231"/>
            <a:ext cx="5789693" cy="457202"/>
          </a:xfrm>
        </p:spPr>
        <p:txBody>
          <a:bodyPr/>
          <a:lstStyle>
            <a:lvl1pPr>
              <a:defRPr b="0" i="0">
                <a:solidFill>
                  <a:schemeClr val="bg1"/>
                </a:solidFill>
              </a:defRPr>
            </a:lvl1pPr>
          </a:lstStyle>
          <a:p>
            <a:endParaRPr lang="en-US"/>
          </a:p>
        </p:txBody>
      </p:sp>
      <p:sp>
        <p:nvSpPr>
          <p:cNvPr id="10" name="Rectangle 9"/>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5526513" y="438913"/>
            <a:ext cx="1257299" cy="1151531"/>
          </a:xfrm>
        </p:spPr>
        <p:txBody>
          <a:bodyPr/>
          <a:lstStyle>
            <a:lvl1pPr>
              <a:defRPr sz="4200" b="0" i="0">
                <a:latin typeface="+mj-lt"/>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6688056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3559"/>
            <a:ext cx="18288000" cy="10300541"/>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732435" y="7450011"/>
            <a:ext cx="13238486" cy="85010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32433" y="1028700"/>
            <a:ext cx="13238487" cy="51435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bwMode="gray">
          <a:xfrm>
            <a:off x="1732434" y="8304998"/>
            <a:ext cx="13238484" cy="740568"/>
          </a:xfrm>
        </p:spPr>
        <p:txBody>
          <a:bodyPr>
            <a:normAutofit/>
          </a:bodyPr>
          <a:lstStyle>
            <a:lvl1pPr marL="0" indent="0">
              <a:buNone/>
              <a:defRPr sz="1800">
                <a:solidFill>
                  <a:schemeClr val="accent1"/>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52121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3559"/>
            <a:ext cx="18288000" cy="10300541"/>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732432" y="1595124"/>
            <a:ext cx="13238489" cy="2069633"/>
          </a:xfrm>
        </p:spPr>
        <p:txBody>
          <a:bodyPr/>
          <a:lstStyle>
            <a:lvl1pPr>
              <a:defRPr sz="6000"/>
            </a:lvl1pPr>
          </a:lstStyle>
          <a:p>
            <a:r>
              <a:rPr lang="en-US"/>
              <a:t>Click to edit Master title style</a:t>
            </a:r>
            <a:endParaRPr lang="en-US" dirty="0"/>
          </a:p>
        </p:txBody>
      </p:sp>
      <p:sp>
        <p:nvSpPr>
          <p:cNvPr id="8" name="Text Placeholder 3"/>
          <p:cNvSpPr>
            <a:spLocks noGrp="1"/>
          </p:cNvSpPr>
          <p:nvPr>
            <p:ph type="body" sz="half" idx="2"/>
          </p:nvPr>
        </p:nvSpPr>
        <p:spPr>
          <a:xfrm>
            <a:off x="1732432" y="5314950"/>
            <a:ext cx="13238489" cy="3714750"/>
          </a:xfrm>
        </p:spPr>
        <p:txBody>
          <a:bodyPr anchor="ctr">
            <a:normAutofit/>
          </a:bodyPr>
          <a:lstStyle>
            <a:lvl1pPr marL="0" indent="0">
              <a:buNone/>
              <a:defRPr sz="27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101873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3559"/>
            <a:ext cx="18288000" cy="10300541"/>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14579157" y="3947723"/>
            <a:ext cx="1202868" cy="2308324"/>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14400" dirty="0"/>
              <a:t>”</a:t>
            </a:r>
          </a:p>
        </p:txBody>
      </p:sp>
      <p:sp>
        <p:nvSpPr>
          <p:cNvPr id="9" name="TextBox 8"/>
          <p:cNvSpPr txBox="1"/>
          <p:nvPr/>
        </p:nvSpPr>
        <p:spPr>
          <a:xfrm>
            <a:off x="1347443" y="886640"/>
            <a:ext cx="1202868" cy="2308324"/>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14400" dirty="0"/>
              <a:t>“</a:t>
            </a:r>
          </a:p>
        </p:txBody>
      </p:sp>
      <p:sp>
        <p:nvSpPr>
          <p:cNvPr id="2" name="Title 1"/>
          <p:cNvSpPr>
            <a:spLocks noGrp="1"/>
          </p:cNvSpPr>
          <p:nvPr>
            <p:ph type="title"/>
          </p:nvPr>
        </p:nvSpPr>
        <p:spPr>
          <a:xfrm>
            <a:off x="2372817" y="1470776"/>
            <a:ext cx="12680859" cy="4047374"/>
          </a:xfrm>
        </p:spPr>
        <p:txBody>
          <a:bodyPr/>
          <a:lstStyle>
            <a:lvl1pPr>
              <a:defRPr sz="6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2918918" y="5518149"/>
            <a:ext cx="11588658" cy="513261"/>
          </a:xfrm>
        </p:spPr>
        <p:txBody>
          <a:bodyPr anchor="t">
            <a:normAutofit/>
          </a:bodyPr>
          <a:lstStyle>
            <a:lvl1pPr marL="0" indent="0">
              <a:buNone/>
              <a:defRPr lang="en-US" sz="2100" b="0" i="0" kern="1200" cap="small" dirty="0">
                <a:solidFill>
                  <a:schemeClr val="accent1"/>
                </a:solidFill>
                <a:latin typeface="+mn-lt"/>
                <a:ea typeface="+mn-ea"/>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10" name="Text Placeholder 3"/>
          <p:cNvSpPr>
            <a:spLocks noGrp="1"/>
          </p:cNvSpPr>
          <p:nvPr>
            <p:ph type="body" sz="half" idx="2"/>
          </p:nvPr>
        </p:nvSpPr>
        <p:spPr>
          <a:xfrm>
            <a:off x="1732432" y="6525986"/>
            <a:ext cx="13238489" cy="2514600"/>
          </a:xfrm>
        </p:spPr>
        <p:txBody>
          <a:bodyPr anchor="ctr">
            <a:normAutofit/>
          </a:bodyPr>
          <a:lstStyle>
            <a:lvl1pPr marL="0" indent="0">
              <a:buNone/>
              <a:defRPr sz="27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32" name="Rectangle 31"/>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614021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3559"/>
            <a:ext cx="18288000" cy="10300541"/>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732431" y="3556001"/>
            <a:ext cx="13238490" cy="2733771"/>
          </a:xfrm>
        </p:spPr>
        <p:txBody>
          <a:bodyPr anchor="b"/>
          <a:lstStyle>
            <a:lvl1pPr algn="l">
              <a:defRPr sz="6000" b="0" cap="none"/>
            </a:lvl1pPr>
          </a:lstStyle>
          <a:p>
            <a:r>
              <a:rPr lang="en-US"/>
              <a:t>Click to edit Master title style</a:t>
            </a:r>
            <a:endParaRPr lang="en-US" dirty="0"/>
          </a:p>
        </p:txBody>
      </p:sp>
      <p:sp>
        <p:nvSpPr>
          <p:cNvPr id="3" name="Text Placeholder 2"/>
          <p:cNvSpPr>
            <a:spLocks noGrp="1"/>
          </p:cNvSpPr>
          <p:nvPr>
            <p:ph type="body" idx="1"/>
          </p:nvPr>
        </p:nvSpPr>
        <p:spPr>
          <a:xfrm>
            <a:off x="1732432" y="7549602"/>
            <a:ext cx="13238489" cy="1290600"/>
          </a:xfrm>
        </p:spPr>
        <p:txBody>
          <a:bodyPr anchor="t"/>
          <a:lstStyle>
            <a:lvl1pPr marL="0" indent="0" algn="l">
              <a:buNone/>
              <a:defRPr sz="3000" cap="none">
                <a:solidFill>
                  <a:schemeClr val="accent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363089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400"/>
            </a:lvl1pPr>
          </a:lstStyle>
          <a:p>
            <a:r>
              <a:rPr lang="en-US"/>
              <a:t>Click to edit Master title style</a:t>
            </a:r>
            <a:endParaRPr lang="en-US" dirty="0"/>
          </a:p>
        </p:txBody>
      </p:sp>
      <p:sp>
        <p:nvSpPr>
          <p:cNvPr id="3" name="Text Placeholder 2"/>
          <p:cNvSpPr>
            <a:spLocks noGrp="1"/>
          </p:cNvSpPr>
          <p:nvPr>
            <p:ph type="body" idx="1"/>
          </p:nvPr>
        </p:nvSpPr>
        <p:spPr>
          <a:xfrm>
            <a:off x="1732431" y="3925949"/>
            <a:ext cx="4693752" cy="864393"/>
          </a:xfrm>
        </p:spPr>
        <p:txBody>
          <a:bodyPr anchor="b">
            <a:noAutofit/>
          </a:bodyPr>
          <a:lstStyle>
            <a:lvl1pPr marL="0" indent="0">
              <a:buNone/>
              <a:defRPr sz="36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6" name="Text Placeholder 3"/>
          <p:cNvSpPr>
            <a:spLocks noGrp="1"/>
          </p:cNvSpPr>
          <p:nvPr>
            <p:ph type="body" sz="half" idx="15"/>
          </p:nvPr>
        </p:nvSpPr>
        <p:spPr>
          <a:xfrm>
            <a:off x="1732431" y="4790342"/>
            <a:ext cx="4693752" cy="4250244"/>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Text Placeholder 4"/>
          <p:cNvSpPr>
            <a:spLocks noGrp="1"/>
          </p:cNvSpPr>
          <p:nvPr>
            <p:ph type="body" sz="quarter" idx="3"/>
          </p:nvPr>
        </p:nvSpPr>
        <p:spPr>
          <a:xfrm>
            <a:off x="6769082" y="3905253"/>
            <a:ext cx="4718070" cy="864393"/>
          </a:xfrm>
        </p:spPr>
        <p:txBody>
          <a:bodyPr anchor="b">
            <a:noAutofit/>
          </a:bodyPr>
          <a:lstStyle>
            <a:lvl1pPr marL="0" indent="0">
              <a:buNone/>
              <a:defRPr sz="36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9" name="Text Placeholder 3"/>
          <p:cNvSpPr>
            <a:spLocks noGrp="1"/>
          </p:cNvSpPr>
          <p:nvPr>
            <p:ph type="body" sz="half" idx="16"/>
          </p:nvPr>
        </p:nvSpPr>
        <p:spPr>
          <a:xfrm>
            <a:off x="6769082" y="4790342"/>
            <a:ext cx="4718070" cy="4250243"/>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14" name="Text Placeholder 4"/>
          <p:cNvSpPr>
            <a:spLocks noGrp="1"/>
          </p:cNvSpPr>
          <p:nvPr>
            <p:ph type="body" sz="quarter" idx="13"/>
          </p:nvPr>
        </p:nvSpPr>
        <p:spPr>
          <a:xfrm>
            <a:off x="11830051" y="3925949"/>
            <a:ext cx="4741544" cy="864392"/>
          </a:xfrm>
        </p:spPr>
        <p:txBody>
          <a:bodyPr anchor="b">
            <a:noAutofit/>
          </a:bodyPr>
          <a:lstStyle>
            <a:lvl1pPr marL="0" indent="0">
              <a:buNone/>
              <a:defRPr sz="36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0" name="Text Placeholder 3"/>
          <p:cNvSpPr>
            <a:spLocks noGrp="1"/>
          </p:cNvSpPr>
          <p:nvPr>
            <p:ph type="body" sz="half" idx="17"/>
          </p:nvPr>
        </p:nvSpPr>
        <p:spPr>
          <a:xfrm>
            <a:off x="11830051" y="4790342"/>
            <a:ext cx="4747079" cy="4250240"/>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cxnSp>
        <p:nvCxnSpPr>
          <p:cNvPr id="22" name="Straight Connector 21"/>
          <p:cNvCxnSpPr/>
          <p:nvPr/>
        </p:nvCxnSpPr>
        <p:spPr>
          <a:xfrm>
            <a:off x="6605956" y="3854450"/>
            <a:ext cx="0" cy="523874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11658602" y="3854450"/>
            <a:ext cx="0" cy="523874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632263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400"/>
            </a:lvl1pPr>
          </a:lstStyle>
          <a:p>
            <a:r>
              <a:rPr lang="en-US"/>
              <a:t>Click to edit Master title style</a:t>
            </a:r>
            <a:endParaRPr lang="en-US" dirty="0"/>
          </a:p>
        </p:txBody>
      </p:sp>
      <p:sp>
        <p:nvSpPr>
          <p:cNvPr id="3" name="Text Placeholder 2"/>
          <p:cNvSpPr>
            <a:spLocks noGrp="1"/>
          </p:cNvSpPr>
          <p:nvPr>
            <p:ph type="body" idx="1"/>
          </p:nvPr>
        </p:nvSpPr>
        <p:spPr>
          <a:xfrm>
            <a:off x="1732429" y="6799268"/>
            <a:ext cx="4575659" cy="864393"/>
          </a:xfrm>
        </p:spPr>
        <p:txBody>
          <a:bodyPr anchor="b">
            <a:noAutofit/>
          </a:bodyPr>
          <a:lstStyle>
            <a:lvl1pPr marL="0" indent="0">
              <a:buNone/>
              <a:defRPr sz="36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9" name="Picture Placeholder 2"/>
          <p:cNvSpPr>
            <a:spLocks noGrp="1" noChangeAspect="1"/>
          </p:cNvSpPr>
          <p:nvPr>
            <p:ph type="pic" idx="15"/>
          </p:nvPr>
        </p:nvSpPr>
        <p:spPr>
          <a:xfrm>
            <a:off x="2001828" y="3905250"/>
            <a:ext cx="4036863" cy="2387265"/>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2" name="Text Placeholder 3"/>
          <p:cNvSpPr>
            <a:spLocks noGrp="1"/>
          </p:cNvSpPr>
          <p:nvPr>
            <p:ph type="body" sz="half" idx="18"/>
          </p:nvPr>
        </p:nvSpPr>
        <p:spPr>
          <a:xfrm>
            <a:off x="1732430" y="7663661"/>
            <a:ext cx="4575656" cy="1376924"/>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Text Placeholder 4"/>
          <p:cNvSpPr>
            <a:spLocks noGrp="1"/>
          </p:cNvSpPr>
          <p:nvPr>
            <p:ph type="body" sz="quarter" idx="3"/>
          </p:nvPr>
        </p:nvSpPr>
        <p:spPr>
          <a:xfrm>
            <a:off x="6858806" y="6799269"/>
            <a:ext cx="4570149" cy="976734"/>
          </a:xfrm>
        </p:spPr>
        <p:txBody>
          <a:bodyPr anchor="b">
            <a:noAutofit/>
          </a:bodyPr>
          <a:lstStyle>
            <a:lvl1pPr marL="0" indent="0">
              <a:buNone/>
              <a:defRPr sz="36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30" name="Picture Placeholder 2"/>
          <p:cNvSpPr>
            <a:spLocks noGrp="1" noChangeAspect="1"/>
          </p:cNvSpPr>
          <p:nvPr>
            <p:ph type="pic" idx="21"/>
          </p:nvPr>
        </p:nvSpPr>
        <p:spPr>
          <a:xfrm>
            <a:off x="7122695" y="3905250"/>
            <a:ext cx="4036862" cy="2387265"/>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3" name="Text Placeholder 3"/>
          <p:cNvSpPr>
            <a:spLocks noGrp="1"/>
          </p:cNvSpPr>
          <p:nvPr>
            <p:ph type="body" sz="half" idx="19"/>
          </p:nvPr>
        </p:nvSpPr>
        <p:spPr>
          <a:xfrm>
            <a:off x="6853298" y="7776003"/>
            <a:ext cx="4575657" cy="1264584"/>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14" name="Text Placeholder 4"/>
          <p:cNvSpPr>
            <a:spLocks noGrp="1"/>
          </p:cNvSpPr>
          <p:nvPr>
            <p:ph type="body" sz="quarter" idx="13"/>
          </p:nvPr>
        </p:nvSpPr>
        <p:spPr>
          <a:xfrm>
            <a:off x="11975151" y="6799271"/>
            <a:ext cx="4575657" cy="976731"/>
          </a:xfrm>
        </p:spPr>
        <p:txBody>
          <a:bodyPr anchor="b">
            <a:noAutofit/>
          </a:bodyPr>
          <a:lstStyle>
            <a:lvl1pPr marL="0" indent="0">
              <a:buNone/>
              <a:defRPr sz="36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31" name="Picture Placeholder 2"/>
          <p:cNvSpPr>
            <a:spLocks noGrp="1" noChangeAspect="1"/>
          </p:cNvSpPr>
          <p:nvPr>
            <p:ph type="pic" idx="22"/>
          </p:nvPr>
        </p:nvSpPr>
        <p:spPr>
          <a:xfrm>
            <a:off x="12244547" y="3905250"/>
            <a:ext cx="4036863" cy="2387265"/>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4" name="Text Placeholder 3"/>
          <p:cNvSpPr>
            <a:spLocks noGrp="1"/>
          </p:cNvSpPr>
          <p:nvPr>
            <p:ph type="body" sz="half" idx="20"/>
          </p:nvPr>
        </p:nvSpPr>
        <p:spPr>
          <a:xfrm>
            <a:off x="11975152" y="7776002"/>
            <a:ext cx="4575656" cy="1264581"/>
          </a:xfrm>
        </p:spPr>
        <p:txBody>
          <a:bodyPr anchor="t">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cxnSp>
        <p:nvCxnSpPr>
          <p:cNvPr id="17" name="Straight Connector 16"/>
          <p:cNvCxnSpPr/>
          <p:nvPr/>
        </p:nvCxnSpPr>
        <p:spPr>
          <a:xfrm>
            <a:off x="6582230" y="3905250"/>
            <a:ext cx="0" cy="5276391"/>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11702858" y="3905250"/>
            <a:ext cx="0" cy="523875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43206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732430" y="1460502"/>
            <a:ext cx="13238490" cy="1060446"/>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65856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3559"/>
            <a:ext cx="18288000" cy="10300541"/>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12865135" y="1917702"/>
            <a:ext cx="2120900" cy="7122884"/>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732431" y="1917702"/>
            <a:ext cx="9371319" cy="71228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25195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76661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3559"/>
            <a:ext cx="18288000" cy="10300541"/>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732435" y="4016468"/>
            <a:ext cx="6526535" cy="3425736"/>
          </a:xfrm>
        </p:spPr>
        <p:txBody>
          <a:bodyPr anchor="ctr"/>
          <a:lstStyle>
            <a:lvl1pPr algn="l">
              <a:defRPr sz="6000" b="0" cap="none"/>
            </a:lvl1pPr>
          </a:lstStyle>
          <a:p>
            <a:r>
              <a:rPr lang="en-US"/>
              <a:t>Click to edit Master title style</a:t>
            </a:r>
            <a:endParaRPr lang="en-US" dirty="0"/>
          </a:p>
        </p:txBody>
      </p:sp>
      <p:sp>
        <p:nvSpPr>
          <p:cNvPr id="3" name="Text Placeholder 2"/>
          <p:cNvSpPr>
            <a:spLocks noGrp="1"/>
          </p:cNvSpPr>
          <p:nvPr>
            <p:ph type="body" idx="1"/>
          </p:nvPr>
        </p:nvSpPr>
        <p:spPr>
          <a:xfrm>
            <a:off x="10343338" y="4016467"/>
            <a:ext cx="5633069" cy="3425735"/>
          </a:xfrm>
        </p:spPr>
        <p:txBody>
          <a:bodyPr anchor="ctr"/>
          <a:lstStyle>
            <a:lvl1pPr marL="0" indent="0" algn="l">
              <a:buNone/>
              <a:defRPr sz="3000" cap="all">
                <a:solidFill>
                  <a:schemeClr val="accent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116033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732431" y="3905251"/>
            <a:ext cx="7237737" cy="512445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13069" y="3905250"/>
            <a:ext cx="7237739" cy="51244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52677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32432" y="3905250"/>
            <a:ext cx="7237736" cy="864393"/>
          </a:xfrm>
        </p:spPr>
        <p:txBody>
          <a:bodyPr anchor="b">
            <a:noAutofit/>
          </a:bodyPr>
          <a:lstStyle>
            <a:lvl1pPr marL="0" indent="0">
              <a:buNone/>
              <a:defRPr sz="36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732431" y="4769644"/>
            <a:ext cx="7237737" cy="426005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13069" y="3905250"/>
            <a:ext cx="7237739" cy="864393"/>
          </a:xfrm>
        </p:spPr>
        <p:txBody>
          <a:bodyPr anchor="b">
            <a:noAutofit/>
          </a:bodyPr>
          <a:lstStyle>
            <a:lvl1pPr marL="0" indent="0">
              <a:buNone/>
              <a:defRPr sz="36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313065" y="4769644"/>
            <a:ext cx="7237739" cy="426005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07620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21454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730373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3559"/>
            <a:ext cx="18288000" cy="10300541"/>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732432" y="1943100"/>
            <a:ext cx="4189739" cy="2400300"/>
          </a:xfrm>
        </p:spPr>
        <p:txBody>
          <a:bodyPr anchor="b"/>
          <a:lstStyle>
            <a:lvl1pPr algn="l">
              <a:defRPr sz="3600" b="0"/>
            </a:lvl1pPr>
          </a:lstStyle>
          <a:p>
            <a:r>
              <a:rPr lang="en-US"/>
              <a:t>Click to edit Master title style</a:t>
            </a:r>
            <a:endParaRPr lang="en-US" dirty="0"/>
          </a:p>
        </p:txBody>
      </p:sp>
      <p:sp>
        <p:nvSpPr>
          <p:cNvPr id="3" name="Content Placeholder 2"/>
          <p:cNvSpPr>
            <a:spLocks noGrp="1"/>
          </p:cNvSpPr>
          <p:nvPr>
            <p:ph idx="1"/>
          </p:nvPr>
        </p:nvSpPr>
        <p:spPr>
          <a:xfrm>
            <a:off x="8671720" y="2171700"/>
            <a:ext cx="7785098" cy="6858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732433" y="4343401"/>
            <a:ext cx="4189737" cy="4693919"/>
          </a:xfrm>
        </p:spPr>
        <p:txBody>
          <a:bodyPr/>
          <a:lstStyle>
            <a:lvl1pPr marL="0" indent="0">
              <a:buNone/>
              <a:defRPr sz="2100">
                <a:solidFill>
                  <a:schemeClr val="accent1"/>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95886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3559"/>
            <a:ext cx="18288000" cy="10300541"/>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730861" y="2539998"/>
            <a:ext cx="5790390" cy="2603502"/>
          </a:xfrm>
        </p:spPr>
        <p:txBody>
          <a:bodyPr anchor="b">
            <a:normAutofit/>
          </a:bodyPr>
          <a:lstStyle>
            <a:lvl1pPr algn="l">
              <a:defRPr sz="5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9821806" y="1714500"/>
            <a:ext cx="4840790" cy="6858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bwMode="gray">
          <a:xfrm>
            <a:off x="1732433" y="5486400"/>
            <a:ext cx="5788818" cy="2057400"/>
          </a:xfrm>
        </p:spPr>
        <p:txBody>
          <a:bodyPr>
            <a:normAutofit/>
          </a:bodyPr>
          <a:lstStyle>
            <a:lvl1pPr marL="0" indent="0">
              <a:buNone/>
              <a:defRPr sz="2100">
                <a:solidFill>
                  <a:schemeClr val="accent1"/>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14" name="Rectangle 13"/>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50842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3559"/>
            <a:ext cx="18288000" cy="10300541"/>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732430" y="1460502"/>
            <a:ext cx="13142120" cy="1060446"/>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732433" y="3905250"/>
            <a:ext cx="13142118" cy="5124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5976408" y="9591092"/>
            <a:ext cx="1485899" cy="457199"/>
          </a:xfrm>
          <a:prstGeom prst="rect">
            <a:avLst/>
          </a:prstGeom>
        </p:spPr>
        <p:txBody>
          <a:bodyPr vert="horz" lIns="91440" tIns="45720" rIns="91440" bIns="45720" rtlCol="0" anchor="t"/>
          <a:lstStyle>
            <a:lvl1pPr algn="r">
              <a:defRPr sz="1500" b="1" i="0">
                <a:solidFill>
                  <a:schemeClr val="accent1"/>
                </a:solidFill>
              </a:defRPr>
            </a:lvl1pPr>
          </a:lstStyle>
          <a:p>
            <a:fld id="{1D8BD707-D9CF-40AE-B4C6-C98DA3205C09}" type="datetimeFigureOut">
              <a:rPr lang="en-US" smtClean="0"/>
              <a:pPr/>
              <a:t>12/11/2024</a:t>
            </a:fld>
            <a:endParaRPr lang="en-US"/>
          </a:p>
        </p:txBody>
      </p:sp>
      <p:sp>
        <p:nvSpPr>
          <p:cNvPr id="5" name="Footer Placeholder 4"/>
          <p:cNvSpPr>
            <a:spLocks noGrp="1"/>
          </p:cNvSpPr>
          <p:nvPr>
            <p:ph type="ftr" sz="quarter" idx="3"/>
          </p:nvPr>
        </p:nvSpPr>
        <p:spPr>
          <a:xfrm>
            <a:off x="792538" y="9587758"/>
            <a:ext cx="5789693" cy="457202"/>
          </a:xfrm>
          <a:prstGeom prst="rect">
            <a:avLst/>
          </a:prstGeom>
        </p:spPr>
        <p:txBody>
          <a:bodyPr vert="horz" lIns="91440" tIns="45720" rIns="91440" bIns="45720" rtlCol="0" anchor="b"/>
          <a:lstStyle>
            <a:lvl1pPr algn="l">
              <a:defRPr sz="1500" b="1" i="0">
                <a:solidFill>
                  <a:schemeClr val="accent1"/>
                </a:solidFill>
                <a:latin typeface="+mn-lt"/>
              </a:defRPr>
            </a:lvl1pPr>
          </a:lstStyle>
          <a:p>
            <a:endParaRPr lang="en-US"/>
          </a:p>
        </p:txBody>
      </p:sp>
      <p:sp>
        <p:nvSpPr>
          <p:cNvPr id="22" name="Rectangle 21"/>
          <p:cNvSpPr/>
          <p:nvPr/>
        </p:nvSpPr>
        <p:spPr>
          <a:xfrm>
            <a:off x="15656718" y="0"/>
            <a:ext cx="1028700" cy="17145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5528811" y="443594"/>
            <a:ext cx="1257299" cy="1151531"/>
          </a:xfrm>
          <a:prstGeom prst="rect">
            <a:avLst/>
          </a:prstGeom>
        </p:spPr>
        <p:txBody>
          <a:bodyPr vert="horz" lIns="91440" tIns="45720" rIns="91440" bIns="45720" rtlCol="0" anchor="b"/>
          <a:lstStyle>
            <a:lvl1pPr algn="ctr">
              <a:defRPr sz="4200" b="0" i="0">
                <a:solidFill>
                  <a:schemeClr val="bg1"/>
                </a:solidFill>
                <a:latin typeface="+mn-lt"/>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240842831"/>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6858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514350" indent="-514350" algn="l" defTabSz="685800" rtl="0" eaLnBrk="1" latinLnBrk="0" hangingPunct="1">
        <a:spcBef>
          <a:spcPts val="1500"/>
        </a:spcBef>
        <a:spcAft>
          <a:spcPts val="0"/>
        </a:spcAft>
        <a:buClr>
          <a:schemeClr val="accent1"/>
        </a:buClr>
        <a:buSzPct val="80000"/>
        <a:buFont typeface="Wingdings 3" charset="2"/>
        <a:buChar char=""/>
        <a:defRPr sz="2700" b="0" i="0" kern="1200">
          <a:solidFill>
            <a:schemeClr val="tx1">
              <a:lumMod val="75000"/>
              <a:lumOff val="25000"/>
            </a:schemeClr>
          </a:solidFill>
          <a:latin typeface="+mn-lt"/>
          <a:ea typeface="+mn-ea"/>
          <a:cs typeface="+mn-cs"/>
        </a:defRPr>
      </a:lvl1pPr>
      <a:lvl2pPr marL="1114425" indent="-428625" algn="l" defTabSz="685800" rtl="0" eaLnBrk="1" latinLnBrk="0" hangingPunct="1">
        <a:spcBef>
          <a:spcPts val="1500"/>
        </a:spcBef>
        <a:spcAft>
          <a:spcPts val="0"/>
        </a:spcAft>
        <a:buClr>
          <a:schemeClr val="accent1"/>
        </a:buClr>
        <a:buSzPct val="80000"/>
        <a:buFont typeface="Wingdings 3" charset="2"/>
        <a:buChar char=""/>
        <a:defRPr sz="2400" b="0" i="0" kern="1200">
          <a:solidFill>
            <a:schemeClr val="tx1">
              <a:lumMod val="75000"/>
              <a:lumOff val="25000"/>
            </a:schemeClr>
          </a:solidFill>
          <a:latin typeface="+mn-lt"/>
          <a:ea typeface="+mn-ea"/>
          <a:cs typeface="+mn-cs"/>
        </a:defRPr>
      </a:lvl2pPr>
      <a:lvl3pPr marL="1714500" indent="-342900" algn="l" defTabSz="685800" rtl="0" eaLnBrk="1" latinLnBrk="0" hangingPunct="1">
        <a:spcBef>
          <a:spcPts val="1500"/>
        </a:spcBef>
        <a:spcAft>
          <a:spcPts val="0"/>
        </a:spcAft>
        <a:buClr>
          <a:schemeClr val="accent1"/>
        </a:buClr>
        <a:buSzPct val="80000"/>
        <a:buFont typeface="Wingdings 3" charset="2"/>
        <a:buChar char=""/>
        <a:defRPr sz="2100" b="0" i="0" kern="1200">
          <a:solidFill>
            <a:schemeClr val="tx1">
              <a:lumMod val="75000"/>
              <a:lumOff val="25000"/>
            </a:schemeClr>
          </a:solidFill>
          <a:latin typeface="+mn-lt"/>
          <a:ea typeface="+mn-ea"/>
          <a:cs typeface="+mn-cs"/>
        </a:defRPr>
      </a:lvl3pPr>
      <a:lvl4pPr marL="2400300" indent="-342900" algn="l" defTabSz="685800" rtl="0" eaLnBrk="1" latinLnBrk="0" hangingPunct="1">
        <a:spcBef>
          <a:spcPts val="15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4pPr>
      <a:lvl5pPr marL="3086100" indent="-342900" algn="l" defTabSz="685800" rtl="0" eaLnBrk="1" latinLnBrk="0" hangingPunct="1">
        <a:spcBef>
          <a:spcPts val="15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5pPr>
      <a:lvl6pPr marL="3771900" indent="-342900" algn="l" defTabSz="685800" rtl="0" eaLnBrk="1" latinLnBrk="0" hangingPunct="1">
        <a:spcBef>
          <a:spcPts val="15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6pPr>
      <a:lvl7pPr marL="4457700" indent="-342900" algn="l" defTabSz="685800" rtl="0" eaLnBrk="1" latinLnBrk="0" hangingPunct="1">
        <a:spcBef>
          <a:spcPts val="15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7pPr>
      <a:lvl8pPr marL="5143500" indent="-342900" algn="l" defTabSz="685800" rtl="0" eaLnBrk="1" latinLnBrk="0" hangingPunct="1">
        <a:spcBef>
          <a:spcPts val="15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8pPr>
      <a:lvl9pPr marL="5829300" indent="-342900" algn="l" defTabSz="685800" rtl="0" eaLnBrk="1" latinLnBrk="0" hangingPunct="1">
        <a:spcBef>
          <a:spcPts val="15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vitrinelinguistique.oqlf.gouv.qc.ca/fiche-gdt/fiche/17014369/fonction-dactivation" TargetMode="External"/><Relationship Id="rId2" Type="http://schemas.openxmlformats.org/officeDocument/2006/relationships/hyperlink" Target="https://vitrinelinguistique.oqlf.gouv.qc.ca/fiche-gdt/fiche/8385900/neurone-artificiel"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p:cNvGrpSpPr/>
        <p:nvPr/>
      </p:nvGrpSpPr>
      <p:grpSpPr>
        <a:xfrm>
          <a:off x="0" y="0"/>
          <a:ext cx="0" cy="0"/>
          <a:chOff x="0" y="0"/>
          <a:chExt cx="0" cy="0"/>
        </a:xfrm>
      </p:grpSpPr>
      <p:grpSp>
        <p:nvGrpSpPr>
          <p:cNvPr id="3" name="Group 3"/>
          <p:cNvGrpSpPr/>
          <p:nvPr/>
        </p:nvGrpSpPr>
        <p:grpSpPr>
          <a:xfrm>
            <a:off x="84639" y="810100"/>
            <a:ext cx="753561" cy="75356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569E"/>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dirty="0"/>
            </a:p>
          </p:txBody>
        </p:sp>
      </p:grpSp>
      <p:sp>
        <p:nvSpPr>
          <p:cNvPr id="13" name="TextBox 13"/>
          <p:cNvSpPr txBox="1"/>
          <p:nvPr/>
        </p:nvSpPr>
        <p:spPr>
          <a:xfrm>
            <a:off x="1391494" y="3604617"/>
            <a:ext cx="11663068" cy="3077766"/>
          </a:xfrm>
          <a:prstGeom prst="rect">
            <a:avLst/>
          </a:prstGeom>
        </p:spPr>
        <p:txBody>
          <a:bodyPr wrap="square" lIns="0" tIns="0" rIns="0" bIns="0" rtlCol="0" anchor="t">
            <a:spAutoFit/>
          </a:bodyPr>
          <a:lstStyle/>
          <a:p>
            <a:pPr algn="l">
              <a:lnSpc>
                <a:spcPts val="7977"/>
              </a:lnSpc>
            </a:pPr>
            <a:r>
              <a:rPr lang="en-US" sz="7526" dirty="0">
                <a:solidFill>
                  <a:srgbClr val="050A30"/>
                </a:solidFill>
                <a:latin typeface="Berlin Sans FB Demi" panose="020E0802020502020306" pitchFamily="34" charset="0"/>
                <a:ea typeface="Bree Serif"/>
                <a:cs typeface="Bree Serif"/>
                <a:sym typeface="Bree Serif"/>
              </a:rPr>
              <a:t>DEEP LEARNING : </a:t>
            </a:r>
            <a:r>
              <a:rPr lang="en-US" sz="7526" dirty="0">
                <a:solidFill>
                  <a:srgbClr val="FF5757"/>
                </a:solidFill>
                <a:latin typeface="Berlin Sans FB Demi" panose="020E0802020502020306" pitchFamily="34" charset="0"/>
                <a:ea typeface="Bree Serif"/>
                <a:cs typeface="Bree Serif"/>
                <a:sym typeface="Bree Serif"/>
              </a:rPr>
              <a:t>APPLICATION </a:t>
            </a:r>
            <a:r>
              <a:rPr lang="en-US" sz="7526" dirty="0">
                <a:latin typeface="Berlin Sans FB Demi" panose="020E0802020502020306" pitchFamily="34" charset="0"/>
                <a:ea typeface="Bree Serif"/>
                <a:cs typeface="Bree Serif"/>
                <a:sym typeface="Bree Serif"/>
              </a:rPr>
              <a:t>&amp;</a:t>
            </a:r>
            <a:r>
              <a:rPr lang="en-US" sz="7526" dirty="0">
                <a:solidFill>
                  <a:schemeClr val="bg2"/>
                </a:solidFill>
                <a:latin typeface="Berlin Sans FB Demi" panose="020E0802020502020306" pitchFamily="34" charset="0"/>
                <a:ea typeface="Bree Serif"/>
                <a:cs typeface="Bree Serif"/>
                <a:sym typeface="Bree Serif"/>
              </a:rPr>
              <a:t> </a:t>
            </a:r>
            <a:r>
              <a:rPr lang="en-US" sz="7526" dirty="0">
                <a:solidFill>
                  <a:srgbClr val="FF5757"/>
                </a:solidFill>
                <a:latin typeface="Berlin Sans FB Demi" panose="020E0802020502020306" pitchFamily="34" charset="0"/>
                <a:ea typeface="Bree Serif"/>
                <a:cs typeface="Bree Serif"/>
                <a:sym typeface="Bree Serif"/>
              </a:rPr>
              <a:t>    </a:t>
            </a:r>
            <a:r>
              <a:rPr lang="en-US" sz="7526" dirty="0">
                <a:solidFill>
                  <a:schemeClr val="accent1"/>
                </a:solidFill>
                <a:latin typeface="Berlin Sans FB Demi" panose="020E0802020502020306" pitchFamily="34" charset="0"/>
                <a:ea typeface="Bree Serif"/>
                <a:cs typeface="Bree Serif"/>
                <a:sym typeface="Bree Serif"/>
              </a:rPr>
              <a:t>ARCHITECTURE</a:t>
            </a:r>
          </a:p>
        </p:txBody>
      </p:sp>
      <p:sp>
        <p:nvSpPr>
          <p:cNvPr id="14" name="Freeform 14"/>
          <p:cNvSpPr/>
          <p:nvPr/>
        </p:nvSpPr>
        <p:spPr>
          <a:xfrm>
            <a:off x="8305800" y="390727"/>
            <a:ext cx="7222524" cy="1864412"/>
          </a:xfrm>
          <a:custGeom>
            <a:avLst/>
            <a:gdLst/>
            <a:ahLst/>
            <a:cxnLst/>
            <a:rect l="l" t="t" r="r" b="b"/>
            <a:pathLst>
              <a:path w="6708488" h="1450711">
                <a:moveTo>
                  <a:pt x="0" y="0"/>
                </a:moveTo>
                <a:lnTo>
                  <a:pt x="6708488" y="0"/>
                </a:lnTo>
                <a:lnTo>
                  <a:pt x="6708488" y="1450711"/>
                </a:lnTo>
                <a:lnTo>
                  <a:pt x="0" y="1450711"/>
                </a:lnTo>
                <a:lnTo>
                  <a:pt x="0" y="0"/>
                </a:lnTo>
                <a:close/>
              </a:path>
            </a:pathLst>
          </a:custGeom>
          <a:blipFill>
            <a:blip r:embed="rId2"/>
            <a:stretch>
              <a:fillRect/>
            </a:stretch>
          </a:blipFill>
        </p:spPr>
      </p:sp>
      <p:sp>
        <p:nvSpPr>
          <p:cNvPr id="15" name="TextBox 15"/>
          <p:cNvSpPr txBox="1"/>
          <p:nvPr/>
        </p:nvSpPr>
        <p:spPr>
          <a:xfrm>
            <a:off x="1367131" y="7304054"/>
            <a:ext cx="15701669" cy="2339358"/>
          </a:xfrm>
          <a:prstGeom prst="rect">
            <a:avLst/>
          </a:prstGeom>
        </p:spPr>
        <p:txBody>
          <a:bodyPr wrap="square" lIns="0" tIns="0" rIns="0" bIns="0" rtlCol="0" anchor="t">
            <a:spAutoFit/>
          </a:bodyPr>
          <a:lstStyle/>
          <a:p>
            <a:pPr algn="l">
              <a:lnSpc>
                <a:spcPts val="4632"/>
              </a:lnSpc>
            </a:pPr>
            <a:r>
              <a:rPr lang="en-US" sz="3308" b="1" spc="264" dirty="0">
                <a:solidFill>
                  <a:srgbClr val="050A30"/>
                </a:solidFill>
                <a:latin typeface="HK Grotesk Bold" panose="020B0604020202020204" charset="0"/>
                <a:ea typeface="HK Grotesk Bold"/>
                <a:cs typeface="HK Grotesk Bold"/>
                <a:sym typeface="HK Grotesk Bold"/>
              </a:rPr>
              <a:t>PRÉSENTÉ PAR :</a:t>
            </a:r>
          </a:p>
          <a:p>
            <a:pPr algn="l">
              <a:lnSpc>
                <a:spcPts val="4632"/>
              </a:lnSpc>
              <a:spcBef>
                <a:spcPct val="0"/>
              </a:spcBef>
            </a:pPr>
            <a:r>
              <a:rPr lang="en-US" sz="3308" b="1" spc="264" dirty="0">
                <a:solidFill>
                  <a:srgbClr val="050A30"/>
                </a:solidFill>
                <a:latin typeface="HK Grotesk Bold" panose="020B0604020202020204" charset="0"/>
                <a:ea typeface="HK Grotesk Bold"/>
                <a:cs typeface="HK Grotesk Bold"/>
                <a:sym typeface="HK Grotesk Bold"/>
              </a:rPr>
              <a:t>ABDELMOULA MOSTAPHA &amp; AFROUKH OUSSAMA &amp;</a:t>
            </a:r>
          </a:p>
          <a:p>
            <a:pPr algn="l">
              <a:lnSpc>
                <a:spcPts val="4632"/>
              </a:lnSpc>
              <a:spcBef>
                <a:spcPct val="0"/>
              </a:spcBef>
            </a:pPr>
            <a:r>
              <a:rPr lang="en-US" sz="3308" b="1" spc="264" dirty="0">
                <a:solidFill>
                  <a:srgbClr val="050A30"/>
                </a:solidFill>
                <a:latin typeface="HK Grotesk Bold" panose="020B0604020202020204" charset="0"/>
                <a:ea typeface="HK Grotesk Bold"/>
                <a:cs typeface="HK Grotesk Bold"/>
                <a:sym typeface="HK Grotesk Bold"/>
              </a:rPr>
              <a:t>BACHIR EL IDRISSI</a:t>
            </a:r>
          </a:p>
          <a:p>
            <a:pPr algn="l">
              <a:lnSpc>
                <a:spcPts val="4632"/>
              </a:lnSpc>
              <a:spcBef>
                <a:spcPct val="0"/>
              </a:spcBef>
            </a:pPr>
            <a:endParaRPr lang="en-US" sz="3308" b="1" spc="264" dirty="0">
              <a:solidFill>
                <a:srgbClr val="050A30"/>
              </a:solidFill>
              <a:latin typeface="HK Grotesk Bold" panose="020B0604020202020204" charset="0"/>
              <a:ea typeface="HK Grotesk Bold"/>
              <a:cs typeface="HK Grotesk Bold"/>
              <a:sym typeface="HK Grotesk Bold"/>
            </a:endParaRPr>
          </a:p>
        </p:txBody>
      </p:sp>
      <p:pic>
        <p:nvPicPr>
          <p:cNvPr id="22" name="Picture 21">
            <a:extLst>
              <a:ext uri="{FF2B5EF4-FFF2-40B4-BE49-F238E27FC236}">
                <a16:creationId xmlns:a16="http://schemas.microsoft.com/office/drawing/2014/main" id="{DA710D79-A7F9-A74A-717A-A2AE4F2361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650" y="373222"/>
            <a:ext cx="6910806" cy="1813020"/>
          </a:xfrm>
          <a:prstGeom prst="rect">
            <a:avLst/>
          </a:prstGeom>
        </p:spPr>
      </p:pic>
      <p:cxnSp>
        <p:nvCxnSpPr>
          <p:cNvPr id="24" name="Straight Connector 23">
            <a:extLst>
              <a:ext uri="{FF2B5EF4-FFF2-40B4-BE49-F238E27FC236}">
                <a16:creationId xmlns:a16="http://schemas.microsoft.com/office/drawing/2014/main" id="{0B5EE124-79A1-BDE2-4198-326BEF1052EA}"/>
              </a:ext>
            </a:extLst>
          </p:cNvPr>
          <p:cNvCxnSpPr/>
          <p:nvPr/>
        </p:nvCxnSpPr>
        <p:spPr>
          <a:xfrm>
            <a:off x="914400" y="3695700"/>
            <a:ext cx="0" cy="2743200"/>
          </a:xfrm>
          <a:prstGeom prst="line">
            <a:avLst/>
          </a:prstGeom>
          <a:ln>
            <a:solidFill>
              <a:schemeClr val="accent1">
                <a:lumMod val="50000"/>
              </a:schemeClr>
            </a:solidFill>
          </a:ln>
          <a:effectLst>
            <a:innerShdw blurRad="63500" dist="50800" dir="81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D2BF05FD-D8F8-A25D-5E7C-BEA7776E648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A8FFC4D-3D88-F712-6C82-BA127ED2819E}"/>
              </a:ext>
            </a:extLst>
          </p:cNvPr>
          <p:cNvSpPr txBox="1"/>
          <p:nvPr/>
        </p:nvSpPr>
        <p:spPr>
          <a:xfrm>
            <a:off x="1676400" y="647700"/>
            <a:ext cx="10101649" cy="1938992"/>
          </a:xfrm>
          <a:prstGeom prst="rect">
            <a:avLst/>
          </a:prstGeom>
          <a:noFill/>
        </p:spPr>
        <p:txBody>
          <a:bodyPr wrap="square" rtlCol="0">
            <a:spAutoFit/>
          </a:bodyPr>
          <a:lstStyle/>
          <a:p>
            <a:r>
              <a:rPr lang="en-US" sz="6000" dirty="0"/>
              <a:t>Architectures de Deep Learning </a:t>
            </a:r>
          </a:p>
        </p:txBody>
      </p:sp>
      <p:sp>
        <p:nvSpPr>
          <p:cNvPr id="16" name="TextBox 15">
            <a:extLst>
              <a:ext uri="{FF2B5EF4-FFF2-40B4-BE49-F238E27FC236}">
                <a16:creationId xmlns:a16="http://schemas.microsoft.com/office/drawing/2014/main" id="{3CC2970C-E845-3131-F967-7CD322C2C516}"/>
              </a:ext>
            </a:extLst>
          </p:cNvPr>
          <p:cNvSpPr txBox="1"/>
          <p:nvPr/>
        </p:nvSpPr>
        <p:spPr>
          <a:xfrm>
            <a:off x="1752600" y="2497604"/>
            <a:ext cx="14325600" cy="1938992"/>
          </a:xfrm>
          <a:prstGeom prst="rect">
            <a:avLst/>
          </a:prstGeom>
          <a:noFill/>
        </p:spPr>
        <p:txBody>
          <a:bodyPr wrap="square" rtlCol="0">
            <a:spAutoFit/>
          </a:bodyPr>
          <a:lstStyle/>
          <a:p>
            <a:r>
              <a:rPr lang="en-US" sz="4800" dirty="0">
                <a:solidFill>
                  <a:schemeClr val="accent1"/>
                </a:solidFill>
                <a:latin typeface="Berlin Sans FB Demi" panose="020E0802020502020306" pitchFamily="34" charset="0"/>
              </a:rPr>
              <a:t>CNN :</a:t>
            </a:r>
            <a:endParaRPr lang="fr-FR" sz="4800" dirty="0">
              <a:solidFill>
                <a:schemeClr val="accent1"/>
              </a:solidFill>
              <a:latin typeface="Berlin Sans FB Demi" panose="020E0802020502020306" pitchFamily="34" charset="0"/>
            </a:endParaRPr>
          </a:p>
          <a:p>
            <a:endParaRPr lang="fr-FR" sz="3600" dirty="0"/>
          </a:p>
          <a:p>
            <a:r>
              <a:rPr lang="fr-FR" sz="3600" dirty="0"/>
              <a:t>	</a:t>
            </a:r>
            <a:endParaRPr lang="en-US" sz="3600" dirty="0"/>
          </a:p>
        </p:txBody>
      </p:sp>
      <p:sp>
        <p:nvSpPr>
          <p:cNvPr id="3" name="TextBox 2">
            <a:extLst>
              <a:ext uri="{FF2B5EF4-FFF2-40B4-BE49-F238E27FC236}">
                <a16:creationId xmlns:a16="http://schemas.microsoft.com/office/drawing/2014/main" id="{0C51625A-51C9-835D-C35F-5E44CD6A1CED}"/>
              </a:ext>
            </a:extLst>
          </p:cNvPr>
          <p:cNvSpPr txBox="1"/>
          <p:nvPr/>
        </p:nvSpPr>
        <p:spPr>
          <a:xfrm>
            <a:off x="1977081" y="3390900"/>
            <a:ext cx="14097000" cy="3062377"/>
          </a:xfrm>
          <a:prstGeom prst="rect">
            <a:avLst/>
          </a:prstGeom>
          <a:noFill/>
        </p:spPr>
        <p:txBody>
          <a:bodyPr wrap="square" rtlCol="0">
            <a:spAutoFit/>
          </a:bodyPr>
          <a:lstStyle/>
          <a:p>
            <a:pPr algn="l" fontAlgn="base">
              <a:spcAft>
                <a:spcPts val="1500"/>
              </a:spcAft>
            </a:pPr>
            <a:r>
              <a:rPr lang="fr-FR" sz="2800" b="0" i="0" dirty="0">
                <a:solidFill>
                  <a:srgbClr val="000000"/>
                </a:solidFill>
                <a:effectLst/>
                <a:latin typeface="inherit"/>
              </a:rPr>
              <a:t>Un </a:t>
            </a:r>
            <a:r>
              <a:rPr lang="fr-FR" sz="2800" b="0" i="0" dirty="0" err="1">
                <a:solidFill>
                  <a:srgbClr val="000000"/>
                </a:solidFill>
                <a:effectLst/>
                <a:latin typeface="inherit"/>
              </a:rPr>
              <a:t>Convolutional</a:t>
            </a:r>
            <a:r>
              <a:rPr lang="fr-FR" sz="2800" b="0" i="0" dirty="0">
                <a:solidFill>
                  <a:srgbClr val="000000"/>
                </a:solidFill>
                <a:effectLst/>
                <a:latin typeface="inherit"/>
              </a:rPr>
              <a:t> Neural Network (</a:t>
            </a:r>
            <a:r>
              <a:rPr lang="fr-FR" sz="2800" dirty="0">
                <a:solidFill>
                  <a:srgbClr val="000000"/>
                </a:solidFill>
                <a:latin typeface="inherit"/>
              </a:rPr>
              <a:t>CNN</a:t>
            </a:r>
            <a:r>
              <a:rPr lang="fr-FR" sz="2800" b="0" i="0" dirty="0">
                <a:solidFill>
                  <a:srgbClr val="000000"/>
                </a:solidFill>
                <a:effectLst/>
                <a:latin typeface="inherit"/>
              </a:rPr>
              <a:t>), ou réseau de neurones convolutif en français, est une architecture spécifique de réseaux de neurones profonds utilisée en apprentissage automatique et notamment en </a:t>
            </a:r>
            <a:r>
              <a:rPr lang="fr-FR" sz="2800" b="1" i="0" dirty="0">
                <a:solidFill>
                  <a:srgbClr val="000000"/>
                </a:solidFill>
                <a:effectLst/>
                <a:latin typeface="Poppins-Bold"/>
              </a:rPr>
              <a:t>Deep Learning. </a:t>
            </a:r>
            <a:endParaRPr lang="fr-FR" sz="2800" b="0" i="0" dirty="0">
              <a:solidFill>
                <a:srgbClr val="000000"/>
              </a:solidFill>
              <a:effectLst/>
              <a:latin typeface="Poppins-Regular"/>
            </a:endParaRPr>
          </a:p>
          <a:p>
            <a:pPr algn="l" fontAlgn="base">
              <a:spcAft>
                <a:spcPts val="1500"/>
              </a:spcAft>
            </a:pPr>
            <a:r>
              <a:rPr lang="fr-FR" sz="2800" b="0" i="0" dirty="0">
                <a:solidFill>
                  <a:srgbClr val="000000"/>
                </a:solidFill>
                <a:effectLst/>
                <a:latin typeface="inherit"/>
              </a:rPr>
              <a:t>Ces réseaux de neurones ont la capacité d’apprendre à extraire des caractéristiques locales, c’est-à-dire des structures présentes de manière répétée à travers l’image. </a:t>
            </a:r>
          </a:p>
          <a:p>
            <a:pPr algn="l" fontAlgn="base">
              <a:spcAft>
                <a:spcPts val="1500"/>
              </a:spcAft>
            </a:pPr>
            <a:endParaRPr lang="en-US" sz="2800" dirty="0"/>
          </a:p>
        </p:txBody>
      </p:sp>
      <p:pic>
        <p:nvPicPr>
          <p:cNvPr id="5" name="Picture 4">
            <a:extLst>
              <a:ext uri="{FF2B5EF4-FFF2-40B4-BE49-F238E27FC236}">
                <a16:creationId xmlns:a16="http://schemas.microsoft.com/office/drawing/2014/main" id="{5F41E680-0AC1-FFB9-5328-F69080B48181}"/>
              </a:ext>
            </a:extLst>
          </p:cNvPr>
          <p:cNvPicPr>
            <a:picLocks noChangeAspect="1"/>
          </p:cNvPicPr>
          <p:nvPr/>
        </p:nvPicPr>
        <p:blipFill>
          <a:blip r:embed="rId2"/>
          <a:stretch>
            <a:fillRect/>
          </a:stretch>
        </p:blipFill>
        <p:spPr>
          <a:xfrm>
            <a:off x="554273" y="5850405"/>
            <a:ext cx="17179454" cy="4573836"/>
          </a:xfrm>
          <a:prstGeom prst="rect">
            <a:avLst/>
          </a:prstGeom>
        </p:spPr>
      </p:pic>
    </p:spTree>
    <p:extLst>
      <p:ext uri="{BB962C8B-B14F-4D97-AF65-F5344CB8AC3E}">
        <p14:creationId xmlns:p14="http://schemas.microsoft.com/office/powerpoint/2010/main" val="1901753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4FFBF347-0D3D-ABBC-5EBC-6027979F93F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9AB3CB3-4D88-8B54-3163-3677E9E3A10F}"/>
              </a:ext>
            </a:extLst>
          </p:cNvPr>
          <p:cNvSpPr txBox="1"/>
          <p:nvPr/>
        </p:nvSpPr>
        <p:spPr>
          <a:xfrm>
            <a:off x="1676400" y="647700"/>
            <a:ext cx="10101649" cy="1938992"/>
          </a:xfrm>
          <a:prstGeom prst="rect">
            <a:avLst/>
          </a:prstGeom>
          <a:noFill/>
        </p:spPr>
        <p:txBody>
          <a:bodyPr wrap="square" rtlCol="0">
            <a:spAutoFit/>
          </a:bodyPr>
          <a:lstStyle/>
          <a:p>
            <a:r>
              <a:rPr lang="en-US" sz="6000" dirty="0"/>
              <a:t>Architectures de Deep Learning </a:t>
            </a:r>
          </a:p>
        </p:txBody>
      </p:sp>
      <p:sp>
        <p:nvSpPr>
          <p:cNvPr id="16" name="TextBox 15">
            <a:extLst>
              <a:ext uri="{FF2B5EF4-FFF2-40B4-BE49-F238E27FC236}">
                <a16:creationId xmlns:a16="http://schemas.microsoft.com/office/drawing/2014/main" id="{D024BCAD-7094-8497-9B61-1C31BE53962E}"/>
              </a:ext>
            </a:extLst>
          </p:cNvPr>
          <p:cNvSpPr txBox="1"/>
          <p:nvPr/>
        </p:nvSpPr>
        <p:spPr>
          <a:xfrm>
            <a:off x="1752600" y="2598019"/>
            <a:ext cx="14325600" cy="1938992"/>
          </a:xfrm>
          <a:prstGeom prst="rect">
            <a:avLst/>
          </a:prstGeom>
          <a:noFill/>
        </p:spPr>
        <p:txBody>
          <a:bodyPr wrap="square" rtlCol="0">
            <a:spAutoFit/>
          </a:bodyPr>
          <a:lstStyle/>
          <a:p>
            <a:r>
              <a:rPr lang="en-US" sz="4800" dirty="0">
                <a:solidFill>
                  <a:schemeClr val="accent1"/>
                </a:solidFill>
                <a:latin typeface="Berlin Sans FB Demi" panose="020E0802020502020306" pitchFamily="34" charset="0"/>
              </a:rPr>
              <a:t>CNN :</a:t>
            </a:r>
            <a:endParaRPr lang="fr-FR" sz="4800" dirty="0">
              <a:solidFill>
                <a:schemeClr val="accent1"/>
              </a:solidFill>
              <a:latin typeface="Berlin Sans FB Demi" panose="020E0802020502020306" pitchFamily="34" charset="0"/>
            </a:endParaRPr>
          </a:p>
          <a:p>
            <a:endParaRPr lang="fr-FR" sz="3600" dirty="0"/>
          </a:p>
          <a:p>
            <a:r>
              <a:rPr lang="fr-FR" sz="3600" dirty="0"/>
              <a:t>	</a:t>
            </a:r>
            <a:endParaRPr lang="en-US" sz="3600" dirty="0"/>
          </a:p>
        </p:txBody>
      </p:sp>
      <p:sp>
        <p:nvSpPr>
          <p:cNvPr id="3" name="TextBox 2">
            <a:extLst>
              <a:ext uri="{FF2B5EF4-FFF2-40B4-BE49-F238E27FC236}">
                <a16:creationId xmlns:a16="http://schemas.microsoft.com/office/drawing/2014/main" id="{A3B805AE-5E19-6A80-6779-6EC1E0781DDE}"/>
              </a:ext>
            </a:extLst>
          </p:cNvPr>
          <p:cNvSpPr txBox="1"/>
          <p:nvPr/>
        </p:nvSpPr>
        <p:spPr>
          <a:xfrm>
            <a:off x="1981200" y="4076700"/>
            <a:ext cx="14097000" cy="4462760"/>
          </a:xfrm>
          <a:prstGeom prst="rect">
            <a:avLst/>
          </a:prstGeom>
          <a:noFill/>
        </p:spPr>
        <p:txBody>
          <a:bodyPr wrap="square" rtlCol="0">
            <a:spAutoFit/>
          </a:bodyPr>
          <a:lstStyle/>
          <a:p>
            <a:r>
              <a:rPr lang="en-US" sz="3200" b="1" dirty="0"/>
              <a:t>Couches de Convolution :</a:t>
            </a:r>
          </a:p>
          <a:p>
            <a:endParaRPr lang="en-US" sz="2800" b="1" dirty="0"/>
          </a:p>
          <a:p>
            <a:r>
              <a:rPr lang="fr-FR" sz="2800" b="0" i="0" dirty="0">
                <a:solidFill>
                  <a:srgbClr val="000000"/>
                </a:solidFill>
                <a:effectLst/>
                <a:latin typeface="Poppins-Regular"/>
              </a:rPr>
              <a:t>La couche de convolution est conçue pour extraire des </a:t>
            </a:r>
            <a:r>
              <a:rPr lang="fr-FR" sz="2800" b="1" i="0" dirty="0">
                <a:solidFill>
                  <a:srgbClr val="000000"/>
                </a:solidFill>
                <a:effectLst/>
                <a:latin typeface="Poppins-Bold"/>
              </a:rPr>
              <a:t>caractéristiques significatives des données</a:t>
            </a:r>
            <a:r>
              <a:rPr lang="fr-FR" sz="2800" b="0" i="0" dirty="0">
                <a:solidFill>
                  <a:srgbClr val="000000"/>
                </a:solidFill>
                <a:effectLst/>
                <a:latin typeface="Poppins-Regular"/>
              </a:rPr>
              <a:t> en effectuant une opération de convolution. Des filtres ou noyaux sont appliqués sur l’ensemble des entrées. Chaque filtre, représenté par une matrice de poids, est appliqué de manière glissante sur l’image ou les données d’entrée. Ils calculent la somme pondérée des valeurs à chaque position. Des cartes de caractéristiques sont ainsi générées, mettant en évidence des motifs locaux ou des structures marquantes dans la data.</a:t>
            </a:r>
            <a:endParaRPr lang="en-US" sz="2800" b="1" dirty="0"/>
          </a:p>
        </p:txBody>
      </p:sp>
    </p:spTree>
    <p:extLst>
      <p:ext uri="{BB962C8B-B14F-4D97-AF65-F5344CB8AC3E}">
        <p14:creationId xmlns:p14="http://schemas.microsoft.com/office/powerpoint/2010/main" val="3774624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B91B43C0-B961-312F-8A00-C1BA0E56F11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38AB15B5-8BF1-1277-D462-471CC3AB5D97}"/>
              </a:ext>
            </a:extLst>
          </p:cNvPr>
          <p:cNvSpPr txBox="1"/>
          <p:nvPr/>
        </p:nvSpPr>
        <p:spPr>
          <a:xfrm>
            <a:off x="1676400" y="647700"/>
            <a:ext cx="10101649" cy="1938992"/>
          </a:xfrm>
          <a:prstGeom prst="rect">
            <a:avLst/>
          </a:prstGeom>
          <a:noFill/>
        </p:spPr>
        <p:txBody>
          <a:bodyPr wrap="square" rtlCol="0">
            <a:spAutoFit/>
          </a:bodyPr>
          <a:lstStyle/>
          <a:p>
            <a:r>
              <a:rPr lang="en-US" sz="6000" dirty="0"/>
              <a:t>Architectures de Deep Learning </a:t>
            </a:r>
          </a:p>
        </p:txBody>
      </p:sp>
      <p:sp>
        <p:nvSpPr>
          <p:cNvPr id="16" name="TextBox 15">
            <a:extLst>
              <a:ext uri="{FF2B5EF4-FFF2-40B4-BE49-F238E27FC236}">
                <a16:creationId xmlns:a16="http://schemas.microsoft.com/office/drawing/2014/main" id="{67CEB23A-A2CC-7DA3-F1CC-358B27DF33A6}"/>
              </a:ext>
            </a:extLst>
          </p:cNvPr>
          <p:cNvSpPr txBox="1"/>
          <p:nvPr/>
        </p:nvSpPr>
        <p:spPr>
          <a:xfrm>
            <a:off x="1752600" y="2598019"/>
            <a:ext cx="14325600" cy="1938992"/>
          </a:xfrm>
          <a:prstGeom prst="rect">
            <a:avLst/>
          </a:prstGeom>
          <a:noFill/>
        </p:spPr>
        <p:txBody>
          <a:bodyPr wrap="square" rtlCol="0">
            <a:spAutoFit/>
          </a:bodyPr>
          <a:lstStyle/>
          <a:p>
            <a:r>
              <a:rPr lang="en-US" sz="4800" dirty="0">
                <a:solidFill>
                  <a:schemeClr val="accent1"/>
                </a:solidFill>
                <a:latin typeface="Berlin Sans FB Demi" panose="020E0802020502020306" pitchFamily="34" charset="0"/>
              </a:rPr>
              <a:t>CNN :</a:t>
            </a:r>
            <a:endParaRPr lang="fr-FR" sz="4800" dirty="0">
              <a:solidFill>
                <a:schemeClr val="accent1"/>
              </a:solidFill>
              <a:latin typeface="Berlin Sans FB Demi" panose="020E0802020502020306" pitchFamily="34" charset="0"/>
            </a:endParaRPr>
          </a:p>
          <a:p>
            <a:endParaRPr lang="fr-FR" sz="3600" dirty="0"/>
          </a:p>
          <a:p>
            <a:r>
              <a:rPr lang="fr-FR" sz="3600" dirty="0"/>
              <a:t>	</a:t>
            </a:r>
            <a:endParaRPr lang="en-US" sz="3600" dirty="0"/>
          </a:p>
        </p:txBody>
      </p:sp>
      <p:sp>
        <p:nvSpPr>
          <p:cNvPr id="3" name="TextBox 2">
            <a:extLst>
              <a:ext uri="{FF2B5EF4-FFF2-40B4-BE49-F238E27FC236}">
                <a16:creationId xmlns:a16="http://schemas.microsoft.com/office/drawing/2014/main" id="{F8752EDE-1188-EC9F-74A1-C8F32ADF5C8A}"/>
              </a:ext>
            </a:extLst>
          </p:cNvPr>
          <p:cNvSpPr txBox="1"/>
          <p:nvPr/>
        </p:nvSpPr>
        <p:spPr>
          <a:xfrm>
            <a:off x="1866900" y="3695700"/>
            <a:ext cx="14097000" cy="1015663"/>
          </a:xfrm>
          <a:prstGeom prst="rect">
            <a:avLst/>
          </a:prstGeom>
          <a:noFill/>
        </p:spPr>
        <p:txBody>
          <a:bodyPr wrap="square" rtlCol="0">
            <a:spAutoFit/>
          </a:bodyPr>
          <a:lstStyle/>
          <a:p>
            <a:r>
              <a:rPr lang="en-US" sz="3200" b="1" dirty="0"/>
              <a:t>Couches de Convolution :</a:t>
            </a:r>
          </a:p>
          <a:p>
            <a:endParaRPr lang="en-US" sz="2800" b="1" dirty="0"/>
          </a:p>
        </p:txBody>
      </p:sp>
      <p:pic>
        <p:nvPicPr>
          <p:cNvPr id="4" name="Picture 3">
            <a:extLst>
              <a:ext uri="{FF2B5EF4-FFF2-40B4-BE49-F238E27FC236}">
                <a16:creationId xmlns:a16="http://schemas.microsoft.com/office/drawing/2014/main" id="{0B3874DF-3593-D91C-FF93-67BF4978E74A}"/>
              </a:ext>
            </a:extLst>
          </p:cNvPr>
          <p:cNvPicPr>
            <a:picLocks noChangeAspect="1"/>
          </p:cNvPicPr>
          <p:nvPr/>
        </p:nvPicPr>
        <p:blipFill>
          <a:blip r:embed="rId2">
            <a:extLst>
              <a:ext uri="{28A0092B-C50C-407E-A947-70E740481C1C}">
                <a14:useLocalDpi xmlns:a14="http://schemas.microsoft.com/office/drawing/2010/main" val="0"/>
              </a:ext>
            </a:extLst>
          </a:blip>
          <a:srcRect l="-2" t="13252" r="3794" b="12475"/>
          <a:stretch/>
        </p:blipFill>
        <p:spPr>
          <a:xfrm>
            <a:off x="7425690" y="3695700"/>
            <a:ext cx="8595360" cy="5760720"/>
          </a:xfrm>
          <a:prstGeom prst="rect">
            <a:avLst/>
          </a:prstGeom>
        </p:spPr>
      </p:pic>
    </p:spTree>
    <p:extLst>
      <p:ext uri="{BB962C8B-B14F-4D97-AF65-F5344CB8AC3E}">
        <p14:creationId xmlns:p14="http://schemas.microsoft.com/office/powerpoint/2010/main" val="3835520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F3718452-05BA-B421-4461-DDB2CDA414EE}"/>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4A73432-9A78-F483-5E90-A4C583017675}"/>
              </a:ext>
            </a:extLst>
          </p:cNvPr>
          <p:cNvSpPr txBox="1"/>
          <p:nvPr/>
        </p:nvSpPr>
        <p:spPr>
          <a:xfrm>
            <a:off x="1676400" y="647700"/>
            <a:ext cx="10101649" cy="1938992"/>
          </a:xfrm>
          <a:prstGeom prst="rect">
            <a:avLst/>
          </a:prstGeom>
          <a:noFill/>
        </p:spPr>
        <p:txBody>
          <a:bodyPr wrap="square" rtlCol="0">
            <a:spAutoFit/>
          </a:bodyPr>
          <a:lstStyle/>
          <a:p>
            <a:r>
              <a:rPr lang="en-US" sz="6000" dirty="0"/>
              <a:t>Architectures de Deep Learning </a:t>
            </a:r>
          </a:p>
        </p:txBody>
      </p:sp>
      <p:sp>
        <p:nvSpPr>
          <p:cNvPr id="16" name="TextBox 15">
            <a:extLst>
              <a:ext uri="{FF2B5EF4-FFF2-40B4-BE49-F238E27FC236}">
                <a16:creationId xmlns:a16="http://schemas.microsoft.com/office/drawing/2014/main" id="{188CC8C8-B811-ECB3-B909-C8AC864B080E}"/>
              </a:ext>
            </a:extLst>
          </p:cNvPr>
          <p:cNvSpPr txBox="1"/>
          <p:nvPr/>
        </p:nvSpPr>
        <p:spPr>
          <a:xfrm>
            <a:off x="1752600" y="2598019"/>
            <a:ext cx="14325600" cy="1938992"/>
          </a:xfrm>
          <a:prstGeom prst="rect">
            <a:avLst/>
          </a:prstGeom>
          <a:noFill/>
        </p:spPr>
        <p:txBody>
          <a:bodyPr wrap="square" rtlCol="0">
            <a:spAutoFit/>
          </a:bodyPr>
          <a:lstStyle/>
          <a:p>
            <a:r>
              <a:rPr lang="en-US" sz="4800" dirty="0">
                <a:solidFill>
                  <a:schemeClr val="accent1"/>
                </a:solidFill>
                <a:latin typeface="Berlin Sans FB Demi" panose="020E0802020502020306" pitchFamily="34" charset="0"/>
              </a:rPr>
              <a:t>CNN :</a:t>
            </a:r>
            <a:endParaRPr lang="fr-FR" sz="4800" dirty="0">
              <a:solidFill>
                <a:schemeClr val="accent1"/>
              </a:solidFill>
              <a:latin typeface="Berlin Sans FB Demi" panose="020E0802020502020306" pitchFamily="34" charset="0"/>
            </a:endParaRPr>
          </a:p>
          <a:p>
            <a:endParaRPr lang="fr-FR" sz="3600" dirty="0"/>
          </a:p>
          <a:p>
            <a:r>
              <a:rPr lang="fr-FR" sz="3600" dirty="0"/>
              <a:t>	</a:t>
            </a:r>
            <a:endParaRPr lang="en-US" sz="3600" dirty="0"/>
          </a:p>
        </p:txBody>
      </p:sp>
      <p:sp>
        <p:nvSpPr>
          <p:cNvPr id="3" name="TextBox 2">
            <a:extLst>
              <a:ext uri="{FF2B5EF4-FFF2-40B4-BE49-F238E27FC236}">
                <a16:creationId xmlns:a16="http://schemas.microsoft.com/office/drawing/2014/main" id="{2724E2F2-BB6F-C4C1-1090-63253C906CDF}"/>
              </a:ext>
            </a:extLst>
          </p:cNvPr>
          <p:cNvSpPr txBox="1"/>
          <p:nvPr/>
        </p:nvSpPr>
        <p:spPr>
          <a:xfrm>
            <a:off x="1991591" y="3390900"/>
            <a:ext cx="14097000" cy="6116546"/>
          </a:xfrm>
          <a:prstGeom prst="rect">
            <a:avLst/>
          </a:prstGeom>
          <a:noFill/>
        </p:spPr>
        <p:txBody>
          <a:bodyPr wrap="square" rtlCol="0">
            <a:spAutoFit/>
          </a:bodyPr>
          <a:lstStyle/>
          <a:p>
            <a:endParaRPr lang="en-US" sz="2800" b="1" dirty="0"/>
          </a:p>
          <a:p>
            <a:r>
              <a:rPr lang="en-US" sz="3200" b="1" dirty="0"/>
              <a:t>Couches de Pooling :</a:t>
            </a:r>
          </a:p>
          <a:p>
            <a:pPr algn="l" fontAlgn="base">
              <a:lnSpc>
                <a:spcPct val="150000"/>
              </a:lnSpc>
            </a:pPr>
            <a:endParaRPr lang="fr-FR" sz="3200" b="0" i="0" dirty="0">
              <a:solidFill>
                <a:srgbClr val="161616"/>
              </a:solidFill>
              <a:effectLst/>
              <a:latin typeface="Poppins-Regular"/>
            </a:endParaRPr>
          </a:p>
          <a:p>
            <a:pPr algn="l" fontAlgn="base">
              <a:lnSpc>
                <a:spcPct val="150000"/>
              </a:lnSpc>
            </a:pPr>
            <a:r>
              <a:rPr lang="fr-FR" sz="3200" b="0" i="0" dirty="0">
                <a:solidFill>
                  <a:srgbClr val="161616"/>
                </a:solidFill>
                <a:effectLst/>
                <a:latin typeface="Poppins-Regular"/>
              </a:rPr>
              <a:t>Les couches de </a:t>
            </a:r>
            <a:r>
              <a:rPr lang="fr-FR" sz="3200" b="0" i="0" dirty="0" err="1">
                <a:solidFill>
                  <a:srgbClr val="161616"/>
                </a:solidFill>
                <a:effectLst/>
                <a:latin typeface="Poppins-Regular"/>
              </a:rPr>
              <a:t>pooling</a:t>
            </a:r>
            <a:r>
              <a:rPr lang="fr-FR" sz="3200" b="0" i="0" dirty="0">
                <a:solidFill>
                  <a:srgbClr val="161616"/>
                </a:solidFill>
                <a:effectLst/>
                <a:latin typeface="Poppins-Regular"/>
              </a:rPr>
              <a:t>, permettent de réduire la dimensionnalité, c'est-à-dire de réduire le nombre de paramètres d'entrée. Comme pour la couche de convolution, l'opération de </a:t>
            </a:r>
            <a:r>
              <a:rPr lang="fr-FR" sz="3200" b="0" i="0" dirty="0" err="1">
                <a:solidFill>
                  <a:srgbClr val="161616"/>
                </a:solidFill>
                <a:effectLst/>
                <a:latin typeface="Poppins-Regular"/>
              </a:rPr>
              <a:t>pooling</a:t>
            </a:r>
            <a:r>
              <a:rPr lang="fr-FR" sz="3200" b="0" i="0" dirty="0">
                <a:solidFill>
                  <a:srgbClr val="161616"/>
                </a:solidFill>
                <a:effectLst/>
                <a:latin typeface="Poppins-Regular"/>
              </a:rPr>
              <a:t> balaie un filtre sur toute l'entrée.</a:t>
            </a:r>
          </a:p>
          <a:p>
            <a:pPr algn="l" fontAlgn="base">
              <a:lnSpc>
                <a:spcPct val="150000"/>
              </a:lnSpc>
            </a:pPr>
            <a:r>
              <a:rPr lang="fr-FR" sz="3200" b="0" i="0" dirty="0">
                <a:solidFill>
                  <a:srgbClr val="161616"/>
                </a:solidFill>
                <a:effectLst/>
                <a:latin typeface="Poppins-Regular"/>
              </a:rPr>
              <a:t> Il existe deux principaux types de </a:t>
            </a:r>
            <a:r>
              <a:rPr lang="fr-FR" sz="3200" b="0" i="0" dirty="0" err="1">
                <a:solidFill>
                  <a:srgbClr val="161616"/>
                </a:solidFill>
                <a:effectLst/>
                <a:latin typeface="Poppins-Regular"/>
              </a:rPr>
              <a:t>pooling</a:t>
            </a:r>
            <a:r>
              <a:rPr lang="fr-FR" sz="3200" b="0" i="0" dirty="0">
                <a:solidFill>
                  <a:srgbClr val="161616"/>
                </a:solidFill>
                <a:effectLst/>
                <a:latin typeface="Poppins-Regular"/>
              </a:rPr>
              <a:t> </a:t>
            </a:r>
            <a:r>
              <a:rPr lang="fr-FR" sz="3200" b="1" i="0" dirty="0">
                <a:solidFill>
                  <a:srgbClr val="161616"/>
                </a:solidFill>
                <a:effectLst/>
                <a:latin typeface="Poppins-Regular"/>
              </a:rPr>
              <a:t>Max </a:t>
            </a:r>
            <a:r>
              <a:rPr lang="fr-FR" sz="3200" b="1" i="0" dirty="0" err="1">
                <a:solidFill>
                  <a:srgbClr val="161616"/>
                </a:solidFill>
                <a:effectLst/>
                <a:latin typeface="Poppins-Regular"/>
              </a:rPr>
              <a:t>pooling</a:t>
            </a:r>
            <a:r>
              <a:rPr lang="fr-FR" sz="3200" b="1" i="0" dirty="0">
                <a:solidFill>
                  <a:srgbClr val="161616"/>
                </a:solidFill>
                <a:effectLst/>
                <a:latin typeface="Poppins-Regular"/>
              </a:rPr>
              <a:t>  et </a:t>
            </a:r>
            <a:r>
              <a:rPr lang="fr-FR" sz="3200" b="1" i="0" dirty="0" err="1">
                <a:solidFill>
                  <a:srgbClr val="161616"/>
                </a:solidFill>
                <a:effectLst/>
                <a:latin typeface="Poppins-Regular"/>
              </a:rPr>
              <a:t>Average</a:t>
            </a:r>
            <a:r>
              <a:rPr lang="fr-FR" sz="3200" b="1" i="0" dirty="0">
                <a:solidFill>
                  <a:srgbClr val="161616"/>
                </a:solidFill>
                <a:effectLst/>
                <a:latin typeface="Poppins-Regular"/>
              </a:rPr>
              <a:t> </a:t>
            </a:r>
            <a:r>
              <a:rPr lang="fr-FR" sz="3200" b="1" i="0" dirty="0" err="1">
                <a:solidFill>
                  <a:srgbClr val="161616"/>
                </a:solidFill>
                <a:effectLst/>
                <a:latin typeface="Poppins-Regular"/>
              </a:rPr>
              <a:t>pooling</a:t>
            </a:r>
            <a:r>
              <a:rPr lang="fr-FR" sz="3200" b="1" i="0" dirty="0">
                <a:solidFill>
                  <a:srgbClr val="161616"/>
                </a:solidFill>
                <a:effectLst/>
                <a:latin typeface="Poppins-Regular"/>
              </a:rPr>
              <a:t> </a:t>
            </a:r>
            <a:endParaRPr lang="fr-FR" sz="3200" b="0" i="0" dirty="0">
              <a:solidFill>
                <a:srgbClr val="161616"/>
              </a:solidFill>
              <a:effectLst/>
              <a:latin typeface="Poppins-Regular"/>
            </a:endParaRPr>
          </a:p>
        </p:txBody>
      </p:sp>
    </p:spTree>
    <p:extLst>
      <p:ext uri="{BB962C8B-B14F-4D97-AF65-F5344CB8AC3E}">
        <p14:creationId xmlns:p14="http://schemas.microsoft.com/office/powerpoint/2010/main" val="675111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303A28A1-58BE-06A6-2797-D12D81937BAD}"/>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901742B-7AE2-6389-712E-8A8698D57FBC}"/>
              </a:ext>
            </a:extLst>
          </p:cNvPr>
          <p:cNvSpPr txBox="1"/>
          <p:nvPr/>
        </p:nvSpPr>
        <p:spPr>
          <a:xfrm>
            <a:off x="1676400" y="647700"/>
            <a:ext cx="10101649" cy="1938992"/>
          </a:xfrm>
          <a:prstGeom prst="rect">
            <a:avLst/>
          </a:prstGeom>
          <a:noFill/>
        </p:spPr>
        <p:txBody>
          <a:bodyPr wrap="square" rtlCol="0">
            <a:spAutoFit/>
          </a:bodyPr>
          <a:lstStyle/>
          <a:p>
            <a:r>
              <a:rPr lang="en-US" sz="6000" dirty="0"/>
              <a:t>Architectures de Deep Learning </a:t>
            </a:r>
          </a:p>
        </p:txBody>
      </p:sp>
      <p:sp>
        <p:nvSpPr>
          <p:cNvPr id="16" name="TextBox 15">
            <a:extLst>
              <a:ext uri="{FF2B5EF4-FFF2-40B4-BE49-F238E27FC236}">
                <a16:creationId xmlns:a16="http://schemas.microsoft.com/office/drawing/2014/main" id="{E8881852-57F8-2AFE-619E-C7096E51F71B}"/>
              </a:ext>
            </a:extLst>
          </p:cNvPr>
          <p:cNvSpPr txBox="1"/>
          <p:nvPr/>
        </p:nvSpPr>
        <p:spPr>
          <a:xfrm>
            <a:off x="1752600" y="2598019"/>
            <a:ext cx="14325600" cy="1938992"/>
          </a:xfrm>
          <a:prstGeom prst="rect">
            <a:avLst/>
          </a:prstGeom>
          <a:noFill/>
        </p:spPr>
        <p:txBody>
          <a:bodyPr wrap="square" rtlCol="0">
            <a:spAutoFit/>
          </a:bodyPr>
          <a:lstStyle/>
          <a:p>
            <a:r>
              <a:rPr lang="en-US" sz="4800" dirty="0">
                <a:solidFill>
                  <a:schemeClr val="accent1"/>
                </a:solidFill>
                <a:latin typeface="Berlin Sans FB Demi" panose="020E0802020502020306" pitchFamily="34" charset="0"/>
              </a:rPr>
              <a:t>CNN :</a:t>
            </a:r>
            <a:endParaRPr lang="fr-FR" sz="4800" dirty="0">
              <a:solidFill>
                <a:schemeClr val="accent1"/>
              </a:solidFill>
              <a:latin typeface="Berlin Sans FB Demi" panose="020E0802020502020306" pitchFamily="34" charset="0"/>
            </a:endParaRPr>
          </a:p>
          <a:p>
            <a:endParaRPr lang="fr-FR" sz="3600" dirty="0"/>
          </a:p>
          <a:p>
            <a:r>
              <a:rPr lang="fr-FR" sz="3600" dirty="0"/>
              <a:t>	</a:t>
            </a:r>
            <a:endParaRPr lang="en-US" sz="3600" dirty="0"/>
          </a:p>
        </p:txBody>
      </p:sp>
      <p:sp>
        <p:nvSpPr>
          <p:cNvPr id="3" name="TextBox 2">
            <a:extLst>
              <a:ext uri="{FF2B5EF4-FFF2-40B4-BE49-F238E27FC236}">
                <a16:creationId xmlns:a16="http://schemas.microsoft.com/office/drawing/2014/main" id="{BC5B1B2E-F343-B48F-6501-423C209B15F9}"/>
              </a:ext>
            </a:extLst>
          </p:cNvPr>
          <p:cNvSpPr txBox="1"/>
          <p:nvPr/>
        </p:nvSpPr>
        <p:spPr>
          <a:xfrm>
            <a:off x="1991591" y="3390900"/>
            <a:ext cx="14097000" cy="2983830"/>
          </a:xfrm>
          <a:prstGeom prst="rect">
            <a:avLst/>
          </a:prstGeom>
          <a:noFill/>
        </p:spPr>
        <p:txBody>
          <a:bodyPr wrap="square" rtlCol="0">
            <a:spAutoFit/>
          </a:bodyPr>
          <a:lstStyle/>
          <a:p>
            <a:endParaRPr lang="en-US" sz="2800" b="1" dirty="0"/>
          </a:p>
          <a:p>
            <a:r>
              <a:rPr lang="en-US" sz="3200" b="1" dirty="0"/>
              <a:t>Couches de Pooling :</a:t>
            </a:r>
          </a:p>
          <a:p>
            <a:pPr algn="l" fontAlgn="base">
              <a:lnSpc>
                <a:spcPct val="150000"/>
              </a:lnSpc>
            </a:pPr>
            <a:r>
              <a:rPr lang="fr-FR" sz="3200" b="1" i="0" dirty="0">
                <a:solidFill>
                  <a:srgbClr val="161616"/>
                </a:solidFill>
                <a:effectLst/>
                <a:latin typeface="Poppins-Regular"/>
              </a:rPr>
              <a:t>Max </a:t>
            </a:r>
            <a:r>
              <a:rPr lang="fr-FR" sz="3200" b="1" i="0" dirty="0" err="1">
                <a:solidFill>
                  <a:srgbClr val="161616"/>
                </a:solidFill>
                <a:effectLst/>
                <a:latin typeface="Poppins-Regular"/>
              </a:rPr>
              <a:t>pooling</a:t>
            </a:r>
            <a:r>
              <a:rPr lang="fr-FR" sz="3200" b="1" i="0" dirty="0">
                <a:solidFill>
                  <a:srgbClr val="161616"/>
                </a:solidFill>
                <a:effectLst/>
                <a:latin typeface="Poppins-Regular"/>
              </a:rPr>
              <a:t>  :  </a:t>
            </a:r>
            <a:r>
              <a:rPr lang="fr-FR" sz="2800" b="0" i="0" dirty="0">
                <a:solidFill>
                  <a:srgbClr val="161616"/>
                </a:solidFill>
                <a:effectLst/>
                <a:latin typeface="IBM Plex Sans" panose="020B0503050203000203" pitchFamily="34" charset="0"/>
              </a:rPr>
              <a:t>à mesure que le filtre se déplace sur l’entrée, il sélectionne le pixel ayant la valeur maximale pour l’envoyer à la matrice de sortie. Soit dit en passant, cette approche a tendance à être plus souvent utilisée que l’</a:t>
            </a:r>
            <a:r>
              <a:rPr lang="fr-FR" sz="2800" b="0" i="0" dirty="0" err="1">
                <a:solidFill>
                  <a:srgbClr val="161616"/>
                </a:solidFill>
                <a:effectLst/>
                <a:latin typeface="IBM Plex Sans" panose="020B0503050203000203" pitchFamily="34" charset="0"/>
              </a:rPr>
              <a:t>average</a:t>
            </a:r>
            <a:r>
              <a:rPr lang="fr-FR" sz="2800" b="0" i="0" dirty="0">
                <a:solidFill>
                  <a:srgbClr val="161616"/>
                </a:solidFill>
                <a:effectLst/>
                <a:latin typeface="IBM Plex Sans" panose="020B0503050203000203" pitchFamily="34" charset="0"/>
              </a:rPr>
              <a:t> </a:t>
            </a:r>
            <a:r>
              <a:rPr lang="fr-FR" sz="2800" b="0" i="0" dirty="0" err="1">
                <a:solidFill>
                  <a:srgbClr val="161616"/>
                </a:solidFill>
                <a:effectLst/>
                <a:latin typeface="IBM Plex Sans" panose="020B0503050203000203" pitchFamily="34" charset="0"/>
              </a:rPr>
              <a:t>pooling</a:t>
            </a:r>
            <a:r>
              <a:rPr lang="fr-FR" sz="2800" b="0" i="0" dirty="0">
                <a:solidFill>
                  <a:srgbClr val="161616"/>
                </a:solidFill>
                <a:effectLst/>
                <a:latin typeface="IBM Plex Sans" panose="020B0503050203000203" pitchFamily="34" charset="0"/>
              </a:rPr>
              <a:t>.</a:t>
            </a:r>
            <a:endParaRPr lang="fr-FR" sz="2800" b="0" i="0" dirty="0">
              <a:solidFill>
                <a:srgbClr val="161616"/>
              </a:solidFill>
              <a:effectLst/>
              <a:latin typeface="Poppins-Regular"/>
            </a:endParaRPr>
          </a:p>
        </p:txBody>
      </p:sp>
      <p:pic>
        <p:nvPicPr>
          <p:cNvPr id="7" name="Picture 6">
            <a:extLst>
              <a:ext uri="{FF2B5EF4-FFF2-40B4-BE49-F238E27FC236}">
                <a16:creationId xmlns:a16="http://schemas.microsoft.com/office/drawing/2014/main" id="{8B6178C9-A6FF-A164-46D4-09DAD59419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5400" y="6374730"/>
            <a:ext cx="7153275" cy="3819525"/>
          </a:xfrm>
          <a:prstGeom prst="rect">
            <a:avLst/>
          </a:prstGeom>
        </p:spPr>
      </p:pic>
    </p:spTree>
    <p:extLst>
      <p:ext uri="{BB962C8B-B14F-4D97-AF65-F5344CB8AC3E}">
        <p14:creationId xmlns:p14="http://schemas.microsoft.com/office/powerpoint/2010/main" val="40087381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866BB80C-5368-4D09-C2DA-51FB9F54F29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A3348CBF-4C7A-E8A1-95FF-DC3472E0905E}"/>
              </a:ext>
            </a:extLst>
          </p:cNvPr>
          <p:cNvSpPr txBox="1"/>
          <p:nvPr/>
        </p:nvSpPr>
        <p:spPr>
          <a:xfrm>
            <a:off x="1676400" y="647700"/>
            <a:ext cx="10101649" cy="1938992"/>
          </a:xfrm>
          <a:prstGeom prst="rect">
            <a:avLst/>
          </a:prstGeom>
          <a:noFill/>
        </p:spPr>
        <p:txBody>
          <a:bodyPr wrap="square" rtlCol="0">
            <a:spAutoFit/>
          </a:bodyPr>
          <a:lstStyle/>
          <a:p>
            <a:r>
              <a:rPr lang="en-US" sz="6000" dirty="0"/>
              <a:t>Architectures de Deep Learning </a:t>
            </a:r>
          </a:p>
        </p:txBody>
      </p:sp>
      <p:sp>
        <p:nvSpPr>
          <p:cNvPr id="16" name="TextBox 15">
            <a:extLst>
              <a:ext uri="{FF2B5EF4-FFF2-40B4-BE49-F238E27FC236}">
                <a16:creationId xmlns:a16="http://schemas.microsoft.com/office/drawing/2014/main" id="{0DEF6E9E-6152-7FC1-9D12-DF62CD5D9603}"/>
              </a:ext>
            </a:extLst>
          </p:cNvPr>
          <p:cNvSpPr txBox="1"/>
          <p:nvPr/>
        </p:nvSpPr>
        <p:spPr>
          <a:xfrm>
            <a:off x="1752600" y="2598019"/>
            <a:ext cx="14325600" cy="1938992"/>
          </a:xfrm>
          <a:prstGeom prst="rect">
            <a:avLst/>
          </a:prstGeom>
          <a:noFill/>
        </p:spPr>
        <p:txBody>
          <a:bodyPr wrap="square" rtlCol="0">
            <a:spAutoFit/>
          </a:bodyPr>
          <a:lstStyle/>
          <a:p>
            <a:r>
              <a:rPr lang="en-US" sz="4800" dirty="0">
                <a:solidFill>
                  <a:schemeClr val="accent1"/>
                </a:solidFill>
                <a:latin typeface="Berlin Sans FB Demi" panose="020E0802020502020306" pitchFamily="34" charset="0"/>
              </a:rPr>
              <a:t>CNN :</a:t>
            </a:r>
            <a:endParaRPr lang="fr-FR" sz="4800" dirty="0">
              <a:solidFill>
                <a:schemeClr val="accent1"/>
              </a:solidFill>
              <a:latin typeface="Berlin Sans FB Demi" panose="020E0802020502020306" pitchFamily="34" charset="0"/>
            </a:endParaRPr>
          </a:p>
          <a:p>
            <a:endParaRPr lang="fr-FR" sz="3600" dirty="0"/>
          </a:p>
          <a:p>
            <a:r>
              <a:rPr lang="fr-FR" sz="3600" dirty="0"/>
              <a:t>	</a:t>
            </a:r>
            <a:endParaRPr lang="en-US" sz="3600" dirty="0"/>
          </a:p>
        </p:txBody>
      </p:sp>
      <p:sp>
        <p:nvSpPr>
          <p:cNvPr id="3" name="TextBox 2">
            <a:extLst>
              <a:ext uri="{FF2B5EF4-FFF2-40B4-BE49-F238E27FC236}">
                <a16:creationId xmlns:a16="http://schemas.microsoft.com/office/drawing/2014/main" id="{A846EDC7-714A-3739-CCF5-DF7D9676836C}"/>
              </a:ext>
            </a:extLst>
          </p:cNvPr>
          <p:cNvSpPr txBox="1"/>
          <p:nvPr/>
        </p:nvSpPr>
        <p:spPr>
          <a:xfrm>
            <a:off x="1981200" y="2968610"/>
            <a:ext cx="14097000" cy="3159455"/>
          </a:xfrm>
          <a:prstGeom prst="rect">
            <a:avLst/>
          </a:prstGeom>
          <a:noFill/>
        </p:spPr>
        <p:txBody>
          <a:bodyPr wrap="square" rtlCol="0">
            <a:spAutoFit/>
          </a:bodyPr>
          <a:lstStyle/>
          <a:p>
            <a:endParaRPr lang="en-US" sz="2800" b="1" dirty="0"/>
          </a:p>
          <a:p>
            <a:r>
              <a:rPr lang="en-US" sz="3200" b="1" dirty="0"/>
              <a:t>Couches de Pooling :</a:t>
            </a:r>
          </a:p>
          <a:p>
            <a:pPr algn="l" fontAlgn="base">
              <a:lnSpc>
                <a:spcPct val="150000"/>
              </a:lnSpc>
            </a:pPr>
            <a:r>
              <a:rPr lang="fr-FR" sz="3200" b="1" i="0" dirty="0" err="1">
                <a:solidFill>
                  <a:srgbClr val="161616"/>
                </a:solidFill>
                <a:effectLst/>
                <a:latin typeface="Poppins-Regular"/>
              </a:rPr>
              <a:t>Average</a:t>
            </a:r>
            <a:r>
              <a:rPr lang="fr-FR" sz="3200" b="1" i="0" dirty="0">
                <a:solidFill>
                  <a:srgbClr val="161616"/>
                </a:solidFill>
                <a:effectLst/>
                <a:latin typeface="Poppins-Regular"/>
              </a:rPr>
              <a:t> </a:t>
            </a:r>
            <a:r>
              <a:rPr lang="fr-FR" sz="3200" b="1" i="0" dirty="0" err="1">
                <a:solidFill>
                  <a:srgbClr val="161616"/>
                </a:solidFill>
                <a:effectLst/>
                <a:latin typeface="Poppins-Regular"/>
              </a:rPr>
              <a:t>pooling</a:t>
            </a:r>
            <a:r>
              <a:rPr lang="fr-FR" sz="3200" b="1" i="0" dirty="0">
                <a:solidFill>
                  <a:srgbClr val="161616"/>
                </a:solidFill>
                <a:effectLst/>
                <a:latin typeface="Poppins-Regular"/>
              </a:rPr>
              <a:t>  </a:t>
            </a:r>
            <a:r>
              <a:rPr lang="fr-FR" sz="3200" b="0" i="0" dirty="0">
                <a:solidFill>
                  <a:srgbClr val="161616"/>
                </a:solidFill>
                <a:effectLst/>
                <a:latin typeface="IBM Plex Sans" panose="020B0503050203000203" pitchFamily="34" charset="0"/>
              </a:rPr>
              <a:t>à mesure que le filtre se déplace sur l’entrée, il calcule la valeur moyenne dans le champ réceptif pour l’envoyer à la matrice de sortie.</a:t>
            </a:r>
            <a:endParaRPr lang="fr-FR" sz="2800" b="0" i="0" dirty="0">
              <a:solidFill>
                <a:srgbClr val="161616"/>
              </a:solidFill>
              <a:effectLst/>
              <a:latin typeface="Poppins-Regular"/>
            </a:endParaRPr>
          </a:p>
        </p:txBody>
      </p:sp>
      <p:pic>
        <p:nvPicPr>
          <p:cNvPr id="4" name="Picture 3">
            <a:extLst>
              <a:ext uri="{FF2B5EF4-FFF2-40B4-BE49-F238E27FC236}">
                <a16:creationId xmlns:a16="http://schemas.microsoft.com/office/drawing/2014/main" id="{5FD4C0D7-5487-632A-840B-D819F7D4C1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1200" y="5600700"/>
            <a:ext cx="7772400" cy="4508600"/>
          </a:xfrm>
          <a:prstGeom prst="rect">
            <a:avLst/>
          </a:prstGeom>
        </p:spPr>
      </p:pic>
    </p:spTree>
    <p:extLst>
      <p:ext uri="{BB962C8B-B14F-4D97-AF65-F5344CB8AC3E}">
        <p14:creationId xmlns:p14="http://schemas.microsoft.com/office/powerpoint/2010/main" val="12126455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A65B0DFA-5253-F7D6-EC0A-404009338076}"/>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0AEA523-EFDD-A86B-235F-2A13CBDFE923}"/>
              </a:ext>
            </a:extLst>
          </p:cNvPr>
          <p:cNvSpPr txBox="1"/>
          <p:nvPr/>
        </p:nvSpPr>
        <p:spPr>
          <a:xfrm>
            <a:off x="1676400" y="647700"/>
            <a:ext cx="10101649" cy="1938992"/>
          </a:xfrm>
          <a:prstGeom prst="rect">
            <a:avLst/>
          </a:prstGeom>
          <a:noFill/>
        </p:spPr>
        <p:txBody>
          <a:bodyPr wrap="square" rtlCol="0">
            <a:spAutoFit/>
          </a:bodyPr>
          <a:lstStyle/>
          <a:p>
            <a:r>
              <a:rPr lang="en-US" sz="6000" dirty="0"/>
              <a:t>Architectures de </a:t>
            </a:r>
            <a:r>
              <a:rPr lang="fr-MA" sz="6000" dirty="0"/>
              <a:t>Deep</a:t>
            </a:r>
            <a:r>
              <a:rPr lang="en-US" sz="6000" dirty="0"/>
              <a:t> Learning </a:t>
            </a:r>
          </a:p>
        </p:txBody>
      </p:sp>
      <p:sp>
        <p:nvSpPr>
          <p:cNvPr id="16" name="TextBox 15">
            <a:extLst>
              <a:ext uri="{FF2B5EF4-FFF2-40B4-BE49-F238E27FC236}">
                <a16:creationId xmlns:a16="http://schemas.microsoft.com/office/drawing/2014/main" id="{261355B5-6024-27BA-62E0-8A906DA64A2C}"/>
              </a:ext>
            </a:extLst>
          </p:cNvPr>
          <p:cNvSpPr txBox="1"/>
          <p:nvPr/>
        </p:nvSpPr>
        <p:spPr>
          <a:xfrm>
            <a:off x="1752600" y="2598019"/>
            <a:ext cx="14325600" cy="1938992"/>
          </a:xfrm>
          <a:prstGeom prst="rect">
            <a:avLst/>
          </a:prstGeom>
          <a:noFill/>
        </p:spPr>
        <p:txBody>
          <a:bodyPr wrap="square" rtlCol="0">
            <a:spAutoFit/>
          </a:bodyPr>
          <a:lstStyle/>
          <a:p>
            <a:r>
              <a:rPr lang="en-US" sz="4800" dirty="0">
                <a:solidFill>
                  <a:schemeClr val="accent1"/>
                </a:solidFill>
                <a:latin typeface="Berlin Sans FB Demi" panose="020E0802020502020306" pitchFamily="34" charset="0"/>
              </a:rPr>
              <a:t>CNN :</a:t>
            </a:r>
            <a:endParaRPr lang="fr-FR" sz="4800" dirty="0">
              <a:solidFill>
                <a:schemeClr val="accent1"/>
              </a:solidFill>
              <a:latin typeface="Berlin Sans FB Demi" panose="020E0802020502020306" pitchFamily="34" charset="0"/>
            </a:endParaRPr>
          </a:p>
          <a:p>
            <a:endParaRPr lang="fr-FR" sz="3600" dirty="0"/>
          </a:p>
          <a:p>
            <a:r>
              <a:rPr lang="fr-FR" sz="3600" dirty="0"/>
              <a:t>	</a:t>
            </a:r>
            <a:endParaRPr lang="en-US" sz="3600" dirty="0"/>
          </a:p>
        </p:txBody>
      </p:sp>
      <p:sp>
        <p:nvSpPr>
          <p:cNvPr id="3" name="TextBox 2">
            <a:extLst>
              <a:ext uri="{FF2B5EF4-FFF2-40B4-BE49-F238E27FC236}">
                <a16:creationId xmlns:a16="http://schemas.microsoft.com/office/drawing/2014/main" id="{162497C7-CEFC-5B0D-F719-215F868BEAD0}"/>
              </a:ext>
            </a:extLst>
          </p:cNvPr>
          <p:cNvSpPr txBox="1"/>
          <p:nvPr/>
        </p:nvSpPr>
        <p:spPr>
          <a:xfrm>
            <a:off x="1981200" y="2968610"/>
            <a:ext cx="14097000" cy="4278607"/>
          </a:xfrm>
          <a:prstGeom prst="rect">
            <a:avLst/>
          </a:prstGeom>
          <a:noFill/>
        </p:spPr>
        <p:txBody>
          <a:bodyPr wrap="square" rtlCol="0">
            <a:spAutoFit/>
          </a:bodyPr>
          <a:lstStyle/>
          <a:p>
            <a:endParaRPr lang="en-US" sz="2800" b="1" dirty="0"/>
          </a:p>
          <a:p>
            <a:r>
              <a:rPr lang="en-US" sz="3200" b="1" dirty="0"/>
              <a:t>Couches </a:t>
            </a:r>
            <a:r>
              <a:rPr lang="fr-CA" sz="3200" b="1" dirty="0"/>
              <a:t>Entièrement</a:t>
            </a:r>
            <a:r>
              <a:rPr lang="en-US" sz="3200" b="1" dirty="0"/>
              <a:t> connect</a:t>
            </a:r>
            <a:r>
              <a:rPr lang="fr-FR" sz="3200" b="1" dirty="0">
                <a:solidFill>
                  <a:srgbClr val="161616"/>
                </a:solidFill>
              </a:rPr>
              <a:t>é</a:t>
            </a:r>
            <a:r>
              <a:rPr lang="fr-FR" sz="3200" dirty="0">
                <a:solidFill>
                  <a:srgbClr val="161616"/>
                </a:solidFill>
              </a:rPr>
              <a:t> </a:t>
            </a:r>
            <a:r>
              <a:rPr lang="en-US" sz="3200" b="1" dirty="0"/>
              <a:t>( Fully-connected ):</a:t>
            </a:r>
          </a:p>
          <a:p>
            <a:pPr algn="l" fontAlgn="base">
              <a:lnSpc>
                <a:spcPct val="150000"/>
              </a:lnSpc>
            </a:pPr>
            <a:endParaRPr lang="fr-FR" sz="3200" b="1" i="0" dirty="0">
              <a:solidFill>
                <a:srgbClr val="161616"/>
              </a:solidFill>
              <a:effectLst/>
              <a:latin typeface="Poppins-Regular"/>
            </a:endParaRPr>
          </a:p>
          <a:p>
            <a:pPr algn="l" fontAlgn="base">
              <a:lnSpc>
                <a:spcPct val="150000"/>
              </a:lnSpc>
            </a:pPr>
            <a:r>
              <a:rPr lang="fr-FR" sz="2800" dirty="0">
                <a:solidFill>
                  <a:srgbClr val="161616"/>
                </a:solidFill>
                <a:latin typeface="Poppins-Regular"/>
              </a:rPr>
              <a:t>La dernière couche </a:t>
            </a:r>
            <a:r>
              <a:rPr lang="fr-FR" sz="2800" dirty="0" err="1">
                <a:solidFill>
                  <a:srgbClr val="161616"/>
                </a:solidFill>
                <a:latin typeface="Poppins-Regular"/>
              </a:rPr>
              <a:t>fully-connected</a:t>
            </a:r>
            <a:r>
              <a:rPr lang="fr-FR" sz="2800" dirty="0">
                <a:solidFill>
                  <a:srgbClr val="161616"/>
                </a:solidFill>
                <a:latin typeface="Poppins-Regular"/>
              </a:rPr>
              <a:t> permet de classifier l'image en entrée du réseau : elle renvoie un vecteur de taille N , où N est le nombre de classes dans notre problème de classification d'images. Chaque élément du vecteur indique la probabilité pour l'image en entrée d'appartenir à une classe.</a:t>
            </a:r>
          </a:p>
        </p:txBody>
      </p:sp>
    </p:spTree>
    <p:extLst>
      <p:ext uri="{BB962C8B-B14F-4D97-AF65-F5344CB8AC3E}">
        <p14:creationId xmlns:p14="http://schemas.microsoft.com/office/powerpoint/2010/main" val="17251574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16010FA1-C035-EB1F-1C66-37E4C1FBC88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814D69B-2DAE-5FA0-4957-7B5AED3B40B5}"/>
              </a:ext>
            </a:extLst>
          </p:cNvPr>
          <p:cNvSpPr txBox="1"/>
          <p:nvPr/>
        </p:nvSpPr>
        <p:spPr>
          <a:xfrm>
            <a:off x="1676400" y="647700"/>
            <a:ext cx="10101649" cy="1938992"/>
          </a:xfrm>
          <a:prstGeom prst="rect">
            <a:avLst/>
          </a:prstGeom>
          <a:noFill/>
        </p:spPr>
        <p:txBody>
          <a:bodyPr wrap="square" rtlCol="0">
            <a:spAutoFit/>
          </a:bodyPr>
          <a:lstStyle/>
          <a:p>
            <a:r>
              <a:rPr lang="en-US" sz="6000" dirty="0"/>
              <a:t>Architectures de </a:t>
            </a:r>
            <a:r>
              <a:rPr lang="fr-MA" sz="6000" dirty="0"/>
              <a:t>Deep</a:t>
            </a:r>
            <a:r>
              <a:rPr lang="en-US" sz="6000" dirty="0"/>
              <a:t> Learning </a:t>
            </a:r>
          </a:p>
        </p:txBody>
      </p:sp>
      <p:sp>
        <p:nvSpPr>
          <p:cNvPr id="16" name="TextBox 15">
            <a:extLst>
              <a:ext uri="{FF2B5EF4-FFF2-40B4-BE49-F238E27FC236}">
                <a16:creationId xmlns:a16="http://schemas.microsoft.com/office/drawing/2014/main" id="{3413A4D8-6799-4DA7-9C55-1E8CE240816D}"/>
              </a:ext>
            </a:extLst>
          </p:cNvPr>
          <p:cNvSpPr txBox="1"/>
          <p:nvPr/>
        </p:nvSpPr>
        <p:spPr>
          <a:xfrm>
            <a:off x="1752600" y="2598019"/>
            <a:ext cx="14325600" cy="1938992"/>
          </a:xfrm>
          <a:prstGeom prst="rect">
            <a:avLst/>
          </a:prstGeom>
          <a:noFill/>
        </p:spPr>
        <p:txBody>
          <a:bodyPr wrap="square" rtlCol="0">
            <a:spAutoFit/>
          </a:bodyPr>
          <a:lstStyle/>
          <a:p>
            <a:r>
              <a:rPr lang="en-US" sz="4800" dirty="0">
                <a:solidFill>
                  <a:schemeClr val="accent1"/>
                </a:solidFill>
                <a:latin typeface="Berlin Sans FB Demi" panose="020E0802020502020306" pitchFamily="34" charset="0"/>
              </a:rPr>
              <a:t>RNN :</a:t>
            </a:r>
            <a:endParaRPr lang="fr-FR" sz="4800" dirty="0">
              <a:solidFill>
                <a:schemeClr val="accent1"/>
              </a:solidFill>
              <a:latin typeface="Berlin Sans FB Demi" panose="020E0802020502020306" pitchFamily="34" charset="0"/>
            </a:endParaRPr>
          </a:p>
          <a:p>
            <a:endParaRPr lang="fr-FR" sz="3600" dirty="0"/>
          </a:p>
          <a:p>
            <a:r>
              <a:rPr lang="fr-FR" sz="3600" dirty="0"/>
              <a:t>	</a:t>
            </a:r>
            <a:endParaRPr lang="en-US" sz="3600" dirty="0"/>
          </a:p>
        </p:txBody>
      </p:sp>
      <p:sp>
        <p:nvSpPr>
          <p:cNvPr id="3" name="TextBox 2">
            <a:extLst>
              <a:ext uri="{FF2B5EF4-FFF2-40B4-BE49-F238E27FC236}">
                <a16:creationId xmlns:a16="http://schemas.microsoft.com/office/drawing/2014/main" id="{8D40A42E-7C3F-628D-6A41-B23D0B5784DD}"/>
              </a:ext>
            </a:extLst>
          </p:cNvPr>
          <p:cNvSpPr txBox="1"/>
          <p:nvPr/>
        </p:nvSpPr>
        <p:spPr>
          <a:xfrm>
            <a:off x="1981200" y="2968610"/>
            <a:ext cx="14097000" cy="4063164"/>
          </a:xfrm>
          <a:prstGeom prst="rect">
            <a:avLst/>
          </a:prstGeom>
          <a:noFill/>
        </p:spPr>
        <p:txBody>
          <a:bodyPr wrap="square" rtlCol="0">
            <a:spAutoFit/>
          </a:bodyPr>
          <a:lstStyle/>
          <a:p>
            <a:endParaRPr lang="en-US" sz="2800" b="1" dirty="0"/>
          </a:p>
          <a:p>
            <a:r>
              <a:rPr lang="fr-FR" sz="3200" b="0" i="0" dirty="0">
                <a:solidFill>
                  <a:srgbClr val="515157"/>
                </a:solidFill>
                <a:effectLst/>
                <a:latin typeface="Tisa Sans Pro Light"/>
              </a:rPr>
              <a:t>Les réseaux de neurones récurrents RNN , sont un type de réseau de neurones largement utilisé dans le domaine de l’apprentissage en profondeur (Deep Learning).</a:t>
            </a:r>
          </a:p>
          <a:p>
            <a:r>
              <a:rPr lang="fr-FR" sz="3200" b="0" i="0" dirty="0">
                <a:solidFill>
                  <a:srgbClr val="515157"/>
                </a:solidFill>
                <a:effectLst/>
                <a:latin typeface="Tisa Sans Pro Light"/>
              </a:rPr>
              <a:t>Les RNN utilisent les sorties précédentes comme entrées supplémentaires et </a:t>
            </a:r>
            <a:r>
              <a:rPr lang="fr-FR" sz="3200" b="1" i="0" dirty="0">
                <a:solidFill>
                  <a:srgbClr val="515157"/>
                </a:solidFill>
                <a:effectLst/>
                <a:latin typeface="Tisa Sans Pro Light"/>
              </a:rPr>
              <a:t>sont parfaitement adaptés au traitement de données séquentielles</a:t>
            </a:r>
            <a:r>
              <a:rPr lang="fr-FR" sz="3200" b="0" i="0" dirty="0">
                <a:solidFill>
                  <a:srgbClr val="515157"/>
                </a:solidFill>
                <a:effectLst/>
                <a:latin typeface="Tisa Sans Pro Light"/>
              </a:rPr>
              <a:t>. Généralement, elles se présentent sous la forme suivante :</a:t>
            </a:r>
            <a:endParaRPr lang="fr-FR" sz="3200" b="1" i="0" dirty="0">
              <a:solidFill>
                <a:srgbClr val="161616"/>
              </a:solidFill>
              <a:effectLst/>
              <a:latin typeface="Poppins-Regular"/>
            </a:endParaRPr>
          </a:p>
          <a:p>
            <a:pPr algn="l" fontAlgn="base">
              <a:lnSpc>
                <a:spcPct val="150000"/>
              </a:lnSpc>
            </a:pPr>
            <a:endParaRPr lang="fr-FR" sz="2800" dirty="0">
              <a:solidFill>
                <a:srgbClr val="161616"/>
              </a:solidFill>
              <a:latin typeface="Poppins-Regular"/>
            </a:endParaRPr>
          </a:p>
        </p:txBody>
      </p:sp>
      <p:pic>
        <p:nvPicPr>
          <p:cNvPr id="1028" name="Picture 4" descr="Introduction to Recurrent Neural Network | by Pranoy Radhakrishnan |  Towards Data Science">
            <a:extLst>
              <a:ext uri="{FF2B5EF4-FFF2-40B4-BE49-F238E27FC236}">
                <a16:creationId xmlns:a16="http://schemas.microsoft.com/office/drawing/2014/main" id="{CCCEC0F1-E6FE-DBCA-C4D1-764E982634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0" y="6438900"/>
            <a:ext cx="13335000" cy="350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27784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5607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4865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CACE5E99-D3F0-E427-85DE-D21296A9E04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AB08700-ECAA-F089-3FEC-039B8ACE4AFB}"/>
              </a:ext>
            </a:extLst>
          </p:cNvPr>
          <p:cNvSpPr txBox="1"/>
          <p:nvPr/>
        </p:nvSpPr>
        <p:spPr>
          <a:xfrm>
            <a:off x="1785551" y="1104900"/>
            <a:ext cx="5867400" cy="1015663"/>
          </a:xfrm>
          <a:prstGeom prst="rect">
            <a:avLst/>
          </a:prstGeom>
          <a:noFill/>
        </p:spPr>
        <p:txBody>
          <a:bodyPr wrap="square" rtlCol="0">
            <a:spAutoFit/>
          </a:bodyPr>
          <a:lstStyle/>
          <a:p>
            <a:r>
              <a:rPr lang="en-US" sz="6000" dirty="0"/>
              <a:t>PLAN</a:t>
            </a:r>
          </a:p>
        </p:txBody>
      </p:sp>
      <p:sp>
        <p:nvSpPr>
          <p:cNvPr id="16" name="TextBox 15">
            <a:extLst>
              <a:ext uri="{FF2B5EF4-FFF2-40B4-BE49-F238E27FC236}">
                <a16:creationId xmlns:a16="http://schemas.microsoft.com/office/drawing/2014/main" id="{EC438CAB-9645-5949-662D-68E2D86E7D36}"/>
              </a:ext>
            </a:extLst>
          </p:cNvPr>
          <p:cNvSpPr txBox="1"/>
          <p:nvPr/>
        </p:nvSpPr>
        <p:spPr>
          <a:xfrm>
            <a:off x="1905000" y="2628900"/>
            <a:ext cx="9720649" cy="5632311"/>
          </a:xfrm>
          <a:prstGeom prst="rect">
            <a:avLst/>
          </a:prstGeom>
          <a:noFill/>
        </p:spPr>
        <p:txBody>
          <a:bodyPr wrap="square" rtlCol="0">
            <a:spAutoFit/>
          </a:bodyPr>
          <a:lstStyle/>
          <a:p>
            <a:r>
              <a:rPr lang="en-US" sz="4000" dirty="0"/>
              <a:t>1- Introduction</a:t>
            </a:r>
          </a:p>
          <a:p>
            <a:endParaRPr lang="en-US" sz="4000" dirty="0"/>
          </a:p>
          <a:p>
            <a:r>
              <a:rPr lang="en-US" sz="4000" dirty="0"/>
              <a:t>2- </a:t>
            </a:r>
            <a:r>
              <a:rPr lang="en-US" sz="4000" dirty="0" err="1"/>
              <a:t>Fondements</a:t>
            </a:r>
            <a:r>
              <a:rPr lang="en-US" sz="4000" dirty="0"/>
              <a:t> Deep Learning</a:t>
            </a:r>
            <a:endParaRPr lang="fr-FR" sz="4000" dirty="0"/>
          </a:p>
          <a:p>
            <a:endParaRPr lang="fr-FR" sz="4000" dirty="0"/>
          </a:p>
          <a:p>
            <a:r>
              <a:rPr lang="fr-FR" sz="4000" dirty="0"/>
              <a:t>3- Architectures de Deep Learning</a:t>
            </a:r>
          </a:p>
          <a:p>
            <a:endParaRPr lang="fr-FR" sz="4000" dirty="0"/>
          </a:p>
          <a:p>
            <a:r>
              <a:rPr lang="fr-FR" sz="4000" dirty="0"/>
              <a:t>4- Application </a:t>
            </a:r>
          </a:p>
          <a:p>
            <a:endParaRPr lang="fr-FR" sz="4000" dirty="0"/>
          </a:p>
          <a:p>
            <a:r>
              <a:rPr lang="fr-FR" sz="4000" dirty="0"/>
              <a:t>5- Conclusion</a:t>
            </a:r>
            <a:endParaRPr lang="en-US" sz="4000" dirty="0"/>
          </a:p>
        </p:txBody>
      </p:sp>
    </p:spTree>
    <p:extLst>
      <p:ext uri="{BB962C8B-B14F-4D97-AF65-F5344CB8AC3E}">
        <p14:creationId xmlns:p14="http://schemas.microsoft.com/office/powerpoint/2010/main" val="731759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4358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B0A61624-A9C7-1491-912C-829DBCAA5BD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F13F6CB-88E1-4B61-F949-5915E7680561}"/>
              </a:ext>
            </a:extLst>
          </p:cNvPr>
          <p:cNvSpPr txBox="1"/>
          <p:nvPr/>
        </p:nvSpPr>
        <p:spPr>
          <a:xfrm>
            <a:off x="1785551" y="1104900"/>
            <a:ext cx="5867400" cy="1015663"/>
          </a:xfrm>
          <a:prstGeom prst="rect">
            <a:avLst/>
          </a:prstGeom>
          <a:noFill/>
        </p:spPr>
        <p:txBody>
          <a:bodyPr wrap="square" rtlCol="0">
            <a:spAutoFit/>
          </a:bodyPr>
          <a:lstStyle/>
          <a:p>
            <a:r>
              <a:rPr lang="en-US" sz="6000" dirty="0"/>
              <a:t>INTRODUCTION </a:t>
            </a:r>
          </a:p>
        </p:txBody>
      </p:sp>
      <p:sp>
        <p:nvSpPr>
          <p:cNvPr id="16" name="TextBox 15">
            <a:extLst>
              <a:ext uri="{FF2B5EF4-FFF2-40B4-BE49-F238E27FC236}">
                <a16:creationId xmlns:a16="http://schemas.microsoft.com/office/drawing/2014/main" id="{24230150-CFB5-D8DE-40D3-AC68F7695996}"/>
              </a:ext>
            </a:extLst>
          </p:cNvPr>
          <p:cNvSpPr txBox="1"/>
          <p:nvPr/>
        </p:nvSpPr>
        <p:spPr>
          <a:xfrm>
            <a:off x="1905000" y="2628900"/>
            <a:ext cx="9720649" cy="1938992"/>
          </a:xfrm>
          <a:prstGeom prst="rect">
            <a:avLst/>
          </a:prstGeom>
          <a:noFill/>
        </p:spPr>
        <p:txBody>
          <a:bodyPr wrap="square" rtlCol="0">
            <a:spAutoFit/>
          </a:bodyPr>
          <a:lstStyle/>
          <a:p>
            <a:r>
              <a:rPr lang="en-US" sz="4800" dirty="0"/>
              <a:t>1- </a:t>
            </a:r>
            <a:r>
              <a:rPr lang="fr-FR" sz="4800" dirty="0"/>
              <a:t>Définition de </a:t>
            </a:r>
            <a:r>
              <a:rPr lang="fr-FR" sz="4800" b="1" i="1" dirty="0">
                <a:solidFill>
                  <a:schemeClr val="accent1"/>
                </a:solidFill>
              </a:rPr>
              <a:t>Deep</a:t>
            </a:r>
            <a:r>
              <a:rPr lang="fr-FR" sz="4800" dirty="0"/>
              <a:t> </a:t>
            </a:r>
            <a:r>
              <a:rPr lang="fr-FR" sz="4800" b="1" i="1" dirty="0">
                <a:solidFill>
                  <a:schemeClr val="accent1"/>
                </a:solidFill>
              </a:rPr>
              <a:t>Learning </a:t>
            </a:r>
            <a:r>
              <a:rPr lang="fr-FR" sz="4800" dirty="0"/>
              <a:t>:</a:t>
            </a:r>
          </a:p>
          <a:p>
            <a:endParaRPr lang="fr-FR" sz="3600" dirty="0"/>
          </a:p>
          <a:p>
            <a:r>
              <a:rPr lang="fr-FR" sz="3600" dirty="0"/>
              <a:t>	</a:t>
            </a:r>
            <a:endParaRPr lang="en-US" sz="3600" dirty="0"/>
          </a:p>
        </p:txBody>
      </p:sp>
      <p:sp>
        <p:nvSpPr>
          <p:cNvPr id="4" name="TextBox 3">
            <a:extLst>
              <a:ext uri="{FF2B5EF4-FFF2-40B4-BE49-F238E27FC236}">
                <a16:creationId xmlns:a16="http://schemas.microsoft.com/office/drawing/2014/main" id="{620F4C51-119D-140B-4311-C3AE924CBFEA}"/>
              </a:ext>
            </a:extLst>
          </p:cNvPr>
          <p:cNvSpPr txBox="1"/>
          <p:nvPr/>
        </p:nvSpPr>
        <p:spPr>
          <a:xfrm>
            <a:off x="2362200" y="4305300"/>
            <a:ext cx="15182334" cy="4647426"/>
          </a:xfrm>
          <a:prstGeom prst="rect">
            <a:avLst/>
          </a:prstGeom>
          <a:noFill/>
        </p:spPr>
        <p:txBody>
          <a:bodyPr wrap="square" rtlCol="0">
            <a:spAutoFit/>
          </a:bodyPr>
          <a:lstStyle/>
          <a:p>
            <a:r>
              <a:rPr lang="fr-FR" sz="4000" b="1" i="1" dirty="0"/>
              <a:t>Le </a:t>
            </a:r>
            <a:r>
              <a:rPr lang="fr-FR" sz="4000" b="1" i="1" dirty="0" err="1"/>
              <a:t>deep</a:t>
            </a:r>
            <a:r>
              <a:rPr lang="fr-FR" sz="4000" b="1" i="1" dirty="0"/>
              <a:t> </a:t>
            </a:r>
            <a:r>
              <a:rPr lang="fr-FR" sz="4000" b="1" i="1" dirty="0" err="1"/>
              <a:t>learning</a:t>
            </a:r>
            <a:r>
              <a:rPr lang="fr-FR" sz="4000" b="1" i="1" dirty="0"/>
              <a:t> </a:t>
            </a:r>
            <a:r>
              <a:rPr lang="fr-FR" sz="3200" dirty="0"/>
              <a:t>est une sous-catégorie du machine </a:t>
            </a:r>
            <a:r>
              <a:rPr lang="fr-FR" sz="3200" dirty="0" err="1"/>
              <a:t>learning</a:t>
            </a:r>
            <a:r>
              <a:rPr lang="fr-FR" sz="3200" dirty="0"/>
              <a:t> qui utilise des réseaux neuronaux multicouches, appelés réseaux neuronaux profonds, pour simuler le pouvoir de décision complexe du cerveau humain. Il est conçu pour résoudre des problèmes complexes et traiter de larges </a:t>
            </a:r>
            <a:r>
              <a:rPr lang="fr-FR" sz="3200" dirty="0" err="1"/>
              <a:t>datasets</a:t>
            </a:r>
            <a:r>
              <a:rPr lang="fr-FR" sz="3200" dirty="0"/>
              <a:t>. </a:t>
            </a:r>
          </a:p>
          <a:p>
            <a:endParaRPr lang="fr-FR" sz="3200" dirty="0"/>
          </a:p>
          <a:p>
            <a:endParaRPr lang="fr-FR" sz="3200" dirty="0"/>
          </a:p>
          <a:p>
            <a:endParaRPr lang="fr-FR" sz="3200" dirty="0"/>
          </a:p>
          <a:p>
            <a:endParaRPr lang="en-US" sz="3200" dirty="0"/>
          </a:p>
        </p:txBody>
      </p:sp>
    </p:spTree>
    <p:extLst>
      <p:ext uri="{BB962C8B-B14F-4D97-AF65-F5344CB8AC3E}">
        <p14:creationId xmlns:p14="http://schemas.microsoft.com/office/powerpoint/2010/main" val="1490768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FD1EDC96-7BF6-4E61-6752-51CFA971AFC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C8EA637A-511B-515E-77B5-B2D20CF894C1}"/>
              </a:ext>
            </a:extLst>
          </p:cNvPr>
          <p:cNvSpPr txBox="1"/>
          <p:nvPr/>
        </p:nvSpPr>
        <p:spPr>
          <a:xfrm>
            <a:off x="1785551" y="1104900"/>
            <a:ext cx="5867400" cy="1015663"/>
          </a:xfrm>
          <a:prstGeom prst="rect">
            <a:avLst/>
          </a:prstGeom>
          <a:noFill/>
        </p:spPr>
        <p:txBody>
          <a:bodyPr wrap="square" rtlCol="0">
            <a:spAutoFit/>
          </a:bodyPr>
          <a:lstStyle/>
          <a:p>
            <a:r>
              <a:rPr lang="en-US" sz="6000" dirty="0"/>
              <a:t>INTRODUCTION </a:t>
            </a:r>
          </a:p>
        </p:txBody>
      </p:sp>
      <p:sp>
        <p:nvSpPr>
          <p:cNvPr id="16" name="TextBox 15">
            <a:extLst>
              <a:ext uri="{FF2B5EF4-FFF2-40B4-BE49-F238E27FC236}">
                <a16:creationId xmlns:a16="http://schemas.microsoft.com/office/drawing/2014/main" id="{6D86D579-8013-D50F-FBCB-0E5219D76168}"/>
              </a:ext>
            </a:extLst>
          </p:cNvPr>
          <p:cNvSpPr txBox="1"/>
          <p:nvPr/>
        </p:nvSpPr>
        <p:spPr>
          <a:xfrm>
            <a:off x="1981200" y="2431863"/>
            <a:ext cx="12496800" cy="1938992"/>
          </a:xfrm>
          <a:prstGeom prst="rect">
            <a:avLst/>
          </a:prstGeom>
          <a:noFill/>
        </p:spPr>
        <p:txBody>
          <a:bodyPr wrap="square" rtlCol="0">
            <a:spAutoFit/>
          </a:bodyPr>
          <a:lstStyle/>
          <a:p>
            <a:r>
              <a:rPr lang="en-US" sz="4800" dirty="0"/>
              <a:t>2- </a:t>
            </a:r>
            <a:r>
              <a:rPr lang="fr-FR" sz="4800" dirty="0"/>
              <a:t>Quand utiliser le </a:t>
            </a:r>
            <a:r>
              <a:rPr lang="fr-FR" sz="4800" b="1" i="1" dirty="0">
                <a:solidFill>
                  <a:schemeClr val="accent1"/>
                </a:solidFill>
              </a:rPr>
              <a:t>Deep</a:t>
            </a:r>
            <a:r>
              <a:rPr lang="fr-FR" sz="4800" dirty="0"/>
              <a:t> </a:t>
            </a:r>
            <a:r>
              <a:rPr lang="fr-FR" sz="4800" b="1" i="1" dirty="0">
                <a:solidFill>
                  <a:schemeClr val="accent1"/>
                </a:solidFill>
              </a:rPr>
              <a:t>Learning </a:t>
            </a:r>
            <a:r>
              <a:rPr lang="fr-FR" sz="4800" b="1" i="1" dirty="0"/>
              <a:t>?</a:t>
            </a:r>
            <a:endParaRPr lang="fr-FR" sz="4800" dirty="0"/>
          </a:p>
          <a:p>
            <a:endParaRPr lang="fr-FR" sz="3600" dirty="0"/>
          </a:p>
          <a:p>
            <a:r>
              <a:rPr lang="fr-FR" sz="3600" dirty="0"/>
              <a:t>	</a:t>
            </a:r>
            <a:endParaRPr lang="en-US" sz="3600" dirty="0"/>
          </a:p>
        </p:txBody>
      </p:sp>
      <p:sp>
        <p:nvSpPr>
          <p:cNvPr id="4" name="TextBox 3">
            <a:extLst>
              <a:ext uri="{FF2B5EF4-FFF2-40B4-BE49-F238E27FC236}">
                <a16:creationId xmlns:a16="http://schemas.microsoft.com/office/drawing/2014/main" id="{1516FFF6-6F8E-CC21-EECB-50B046C28011}"/>
              </a:ext>
            </a:extLst>
          </p:cNvPr>
          <p:cNvSpPr txBox="1"/>
          <p:nvPr/>
        </p:nvSpPr>
        <p:spPr>
          <a:xfrm>
            <a:off x="2133600" y="3848100"/>
            <a:ext cx="15182334" cy="5509200"/>
          </a:xfrm>
          <a:prstGeom prst="rect">
            <a:avLst/>
          </a:prstGeom>
          <a:noFill/>
        </p:spPr>
        <p:txBody>
          <a:bodyPr wrap="square" rtlCol="0">
            <a:spAutoFit/>
          </a:bodyPr>
          <a:lstStyle/>
          <a:p>
            <a:pPr marL="457200" indent="-457200">
              <a:buFontTx/>
              <a:buChar char="-"/>
            </a:pPr>
            <a:r>
              <a:rPr lang="fr-FR" sz="3200" b="1" dirty="0"/>
              <a:t>Données volumineuses et non structurées :</a:t>
            </a:r>
            <a:r>
              <a:rPr lang="fr-FR" sz="3200" dirty="0"/>
              <a:t> Lorsque vous disposez d'une grande quantité de données (images, vidéos, textes) qui ne sont pas organisées dans un format structuré (tableaux, bases de données), le Deep Learning est un excellent choix pour en extraire des informations pertinentes. </a:t>
            </a:r>
          </a:p>
          <a:p>
            <a:pPr marL="457200" indent="-457200">
              <a:buFontTx/>
              <a:buChar char="-"/>
            </a:pPr>
            <a:endParaRPr lang="fr-FR" sz="3200" dirty="0"/>
          </a:p>
          <a:p>
            <a:pPr marL="457200" indent="-457200">
              <a:buFontTx/>
              <a:buChar char="-"/>
            </a:pPr>
            <a:r>
              <a:rPr lang="fr-FR" sz="3200" b="1" dirty="0"/>
              <a:t>Tâches complexes :</a:t>
            </a:r>
            <a:r>
              <a:rPr lang="fr-FR" sz="3200" dirty="0"/>
              <a:t> Pour des problèmes qui nécessitent une grande capacité d'abstraction et de généralisation, comme la reconnaissance d'images, la traduction automatique ou la génération de texte, le Deep Learning offre des performances souvent supérieures aux méthodes traditionnelles.</a:t>
            </a:r>
            <a:endParaRPr lang="en-US" sz="3200" dirty="0"/>
          </a:p>
        </p:txBody>
      </p:sp>
    </p:spTree>
    <p:extLst>
      <p:ext uri="{BB962C8B-B14F-4D97-AF65-F5344CB8AC3E}">
        <p14:creationId xmlns:p14="http://schemas.microsoft.com/office/powerpoint/2010/main" val="18012997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0B752DA6-FAE0-0E25-A6ED-5D24C43F554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FEF358A-47FF-CF4F-3EC8-AE49B3ACD469}"/>
              </a:ext>
            </a:extLst>
          </p:cNvPr>
          <p:cNvSpPr txBox="1"/>
          <p:nvPr/>
        </p:nvSpPr>
        <p:spPr>
          <a:xfrm>
            <a:off x="1676400" y="647700"/>
            <a:ext cx="10101649" cy="1938992"/>
          </a:xfrm>
          <a:prstGeom prst="rect">
            <a:avLst/>
          </a:prstGeom>
          <a:noFill/>
        </p:spPr>
        <p:txBody>
          <a:bodyPr wrap="square" rtlCol="0">
            <a:spAutoFit/>
          </a:bodyPr>
          <a:lstStyle/>
          <a:p>
            <a:r>
              <a:rPr lang="en-US" sz="6000" dirty="0" err="1"/>
              <a:t>Fondements</a:t>
            </a:r>
            <a:r>
              <a:rPr lang="en-US" sz="6000" dirty="0"/>
              <a:t> de Deep Learning </a:t>
            </a:r>
          </a:p>
        </p:txBody>
      </p:sp>
      <p:sp>
        <p:nvSpPr>
          <p:cNvPr id="16" name="TextBox 15">
            <a:extLst>
              <a:ext uri="{FF2B5EF4-FFF2-40B4-BE49-F238E27FC236}">
                <a16:creationId xmlns:a16="http://schemas.microsoft.com/office/drawing/2014/main" id="{8D7B29C1-BCBC-AACB-E1C3-160BAE42FE35}"/>
              </a:ext>
            </a:extLst>
          </p:cNvPr>
          <p:cNvSpPr txBox="1"/>
          <p:nvPr/>
        </p:nvSpPr>
        <p:spPr>
          <a:xfrm>
            <a:off x="1981200" y="2586692"/>
            <a:ext cx="12496800" cy="1938992"/>
          </a:xfrm>
          <a:prstGeom prst="rect">
            <a:avLst/>
          </a:prstGeom>
          <a:noFill/>
        </p:spPr>
        <p:txBody>
          <a:bodyPr wrap="square" rtlCol="0">
            <a:spAutoFit/>
          </a:bodyPr>
          <a:lstStyle/>
          <a:p>
            <a:r>
              <a:rPr lang="fr-FR" sz="4800" dirty="0"/>
              <a:t> </a:t>
            </a:r>
            <a:r>
              <a:rPr lang="fr-FR" sz="4800" b="1" i="1" dirty="0">
                <a:solidFill>
                  <a:schemeClr val="accent1"/>
                </a:solidFill>
              </a:rPr>
              <a:t>-Perceptron</a:t>
            </a:r>
            <a:r>
              <a:rPr lang="fr-FR" sz="4800" dirty="0"/>
              <a:t>:</a:t>
            </a:r>
          </a:p>
          <a:p>
            <a:endParaRPr lang="fr-FR" sz="3600" dirty="0"/>
          </a:p>
          <a:p>
            <a:r>
              <a:rPr lang="fr-FR" sz="3600" dirty="0"/>
              <a:t>	</a:t>
            </a:r>
            <a:endParaRPr lang="en-US" sz="3600" dirty="0"/>
          </a:p>
        </p:txBody>
      </p:sp>
      <p:sp>
        <p:nvSpPr>
          <p:cNvPr id="2" name="TextBox 1">
            <a:extLst>
              <a:ext uri="{FF2B5EF4-FFF2-40B4-BE49-F238E27FC236}">
                <a16:creationId xmlns:a16="http://schemas.microsoft.com/office/drawing/2014/main" id="{59BE299F-6339-9D6C-3FEE-D58312DFDC06}"/>
              </a:ext>
            </a:extLst>
          </p:cNvPr>
          <p:cNvSpPr txBox="1"/>
          <p:nvPr/>
        </p:nvSpPr>
        <p:spPr>
          <a:xfrm>
            <a:off x="1981200" y="3501119"/>
            <a:ext cx="15011400" cy="6126292"/>
          </a:xfrm>
          <a:prstGeom prst="rect">
            <a:avLst/>
          </a:prstGeom>
          <a:noFill/>
        </p:spPr>
        <p:txBody>
          <a:bodyPr wrap="square" rtlCol="0">
            <a:spAutoFit/>
          </a:bodyPr>
          <a:lstStyle/>
          <a:p>
            <a:pPr>
              <a:lnSpc>
                <a:spcPct val="150000"/>
              </a:lnSpc>
            </a:pPr>
            <a:r>
              <a:rPr lang="fr-FR" sz="2400" dirty="0">
                <a:effectLst/>
              </a:rPr>
              <a:t>Un perceptron, dans son essence, est une unité de calcul simple avec une structure basique. Il est composé des éléments suivants :</a:t>
            </a:r>
          </a:p>
          <a:p>
            <a:pPr>
              <a:lnSpc>
                <a:spcPct val="150000"/>
              </a:lnSpc>
            </a:pPr>
            <a:endParaRPr lang="fr-FR" sz="2400" dirty="0">
              <a:effectLst/>
            </a:endParaRPr>
          </a:p>
          <a:p>
            <a:pPr>
              <a:lnSpc>
                <a:spcPct val="150000"/>
              </a:lnSpc>
              <a:buFont typeface="Arial" panose="020B0604020202020204" pitchFamily="34" charset="0"/>
              <a:buChar char="•"/>
            </a:pPr>
            <a:r>
              <a:rPr lang="fr-FR" sz="2400" b="1" i="0" dirty="0">
                <a:solidFill>
                  <a:srgbClr val="374151"/>
                </a:solidFill>
                <a:effectLst/>
              </a:rPr>
              <a:t> Entrée et poids</a:t>
            </a:r>
            <a:r>
              <a:rPr lang="fr-FR" sz="2400" b="0" i="0" dirty="0">
                <a:solidFill>
                  <a:srgbClr val="374151"/>
                </a:solidFill>
                <a:effectLst/>
              </a:rPr>
              <a:t>. Chaque perceptron reçoit plusieurs entrées. Ces entrées sont généralement les caractéristiques de la donnée que nous voulons classer. Chaque entrée est associée à un poids, qui indique l'importance relative de cette entrée pour la décision finale.</a:t>
            </a:r>
          </a:p>
          <a:p>
            <a:pPr>
              <a:lnSpc>
                <a:spcPct val="150000"/>
              </a:lnSpc>
              <a:buFont typeface="Arial" panose="020B0604020202020204" pitchFamily="34" charset="0"/>
              <a:buChar char="•"/>
            </a:pPr>
            <a:r>
              <a:rPr lang="fr-FR" sz="2400" b="1" i="0" dirty="0">
                <a:solidFill>
                  <a:srgbClr val="374151"/>
                </a:solidFill>
                <a:effectLst/>
              </a:rPr>
              <a:t> Fonction d'activation</a:t>
            </a:r>
            <a:r>
              <a:rPr lang="fr-FR" sz="2400" b="0" i="0" dirty="0">
                <a:solidFill>
                  <a:srgbClr val="374151"/>
                </a:solidFill>
                <a:effectLst/>
              </a:rPr>
              <a:t>. La somme pondérée des entrées est passée à travers une fonction d'activation. Dans le cas du perceptron, cette fonction est souvent une fonction seuil, qui renvoie 1 si la somme pondérée est supérieure à un certain seuil et 0 sinon.</a:t>
            </a:r>
          </a:p>
          <a:p>
            <a:pPr>
              <a:lnSpc>
                <a:spcPct val="150000"/>
              </a:lnSpc>
              <a:buFont typeface="Arial" panose="020B0604020202020204" pitchFamily="34" charset="0"/>
              <a:buChar char="•"/>
            </a:pPr>
            <a:r>
              <a:rPr lang="fr-FR" sz="2400" b="1" i="0" dirty="0">
                <a:solidFill>
                  <a:srgbClr val="374151"/>
                </a:solidFill>
                <a:effectLst/>
              </a:rPr>
              <a:t> Biais.</a:t>
            </a:r>
            <a:r>
              <a:rPr lang="fr-FR" sz="2400" b="0" i="0" dirty="0">
                <a:solidFill>
                  <a:srgbClr val="374151"/>
                </a:solidFill>
                <a:effectLst/>
              </a:rPr>
              <a:t> </a:t>
            </a:r>
            <a:r>
              <a:rPr lang="fr-FR" sz="2400" b="0" i="0" dirty="0">
                <a:solidFill>
                  <a:srgbClr val="242424"/>
                </a:solidFill>
                <a:effectLst/>
                <a:cs typeface="Poppins" panose="00000500000000000000" pitchFamily="2" charset="0"/>
              </a:rPr>
              <a:t>Valeur numérique, ajoutée à la somme pondérée des signaux d’entrée d’un </a:t>
            </a:r>
            <a:r>
              <a:rPr lang="fr-FR" sz="2400" b="0" i="0" u="sng" dirty="0">
                <a:effectLst/>
                <a:cs typeface="Poppins" panose="00000500000000000000" pitchFamily="2" charset="0"/>
                <a:hlinkClick r:id="rId2">
                  <a:extLst>
                    <a:ext uri="{A12FA001-AC4F-418D-AE19-62706E023703}">
                      <ahyp:hlinkClr xmlns:ahyp="http://schemas.microsoft.com/office/drawing/2018/hyperlinkcolor" val="tx"/>
                    </a:ext>
                  </a:extLst>
                </a:hlinkClick>
              </a:rPr>
              <a:t>neurone artificiel</a:t>
            </a:r>
            <a:r>
              <a:rPr lang="fr-FR" sz="2400" b="0" i="0" dirty="0">
                <a:effectLst/>
                <a:cs typeface="Poppins" panose="00000500000000000000" pitchFamily="2" charset="0"/>
              </a:rPr>
              <a:t> </a:t>
            </a:r>
            <a:r>
              <a:rPr lang="fr-FR" sz="2400" b="0" i="0" dirty="0">
                <a:solidFill>
                  <a:srgbClr val="242424"/>
                </a:solidFill>
                <a:effectLst/>
                <a:cs typeface="Poppins" panose="00000500000000000000" pitchFamily="2" charset="0"/>
              </a:rPr>
              <a:t>ou soustraite de celle-ci, qui entre dans le calcul de la </a:t>
            </a:r>
            <a:r>
              <a:rPr lang="fr-FR" sz="2400" b="0" i="0" u="sng" dirty="0">
                <a:effectLst/>
                <a:cs typeface="Poppins" panose="00000500000000000000" pitchFamily="2" charset="0"/>
                <a:hlinkClick r:id="rId3">
                  <a:extLst>
                    <a:ext uri="{A12FA001-AC4F-418D-AE19-62706E023703}">
                      <ahyp:hlinkClr xmlns:ahyp="http://schemas.microsoft.com/office/drawing/2018/hyperlinkcolor" val="tx"/>
                    </a:ext>
                  </a:extLst>
                </a:hlinkClick>
              </a:rPr>
              <a:t>fonction d’activation</a:t>
            </a:r>
            <a:r>
              <a:rPr lang="fr-FR" sz="2400" b="0" i="0" dirty="0">
                <a:effectLst/>
                <a:latin typeface="Poppins" panose="00000500000000000000" pitchFamily="2" charset="0"/>
                <a:cs typeface="Poppins" panose="00000500000000000000" pitchFamily="2" charset="0"/>
              </a:rPr>
              <a:t>.</a:t>
            </a:r>
            <a:endParaRPr lang="en-US" sz="24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319140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3740464A-B24F-2484-24B5-9C13A694129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F0D6C414-EA3D-F737-9B8D-C5CF296B70DB}"/>
              </a:ext>
            </a:extLst>
          </p:cNvPr>
          <p:cNvSpPr txBox="1"/>
          <p:nvPr/>
        </p:nvSpPr>
        <p:spPr>
          <a:xfrm>
            <a:off x="1785550" y="1104900"/>
            <a:ext cx="10101649" cy="1938992"/>
          </a:xfrm>
          <a:prstGeom prst="rect">
            <a:avLst/>
          </a:prstGeom>
          <a:noFill/>
        </p:spPr>
        <p:txBody>
          <a:bodyPr wrap="square" rtlCol="0">
            <a:spAutoFit/>
          </a:bodyPr>
          <a:lstStyle/>
          <a:p>
            <a:r>
              <a:rPr lang="en-US" sz="6000" dirty="0" err="1"/>
              <a:t>Fondements</a:t>
            </a:r>
            <a:r>
              <a:rPr lang="en-US" sz="6000" dirty="0"/>
              <a:t> de Deep Learning </a:t>
            </a:r>
          </a:p>
        </p:txBody>
      </p:sp>
      <p:sp>
        <p:nvSpPr>
          <p:cNvPr id="16" name="TextBox 15">
            <a:extLst>
              <a:ext uri="{FF2B5EF4-FFF2-40B4-BE49-F238E27FC236}">
                <a16:creationId xmlns:a16="http://schemas.microsoft.com/office/drawing/2014/main" id="{F8392D92-EB0A-19A0-1269-D0F214F0F02C}"/>
              </a:ext>
            </a:extLst>
          </p:cNvPr>
          <p:cNvSpPr txBox="1"/>
          <p:nvPr/>
        </p:nvSpPr>
        <p:spPr>
          <a:xfrm>
            <a:off x="2209800" y="3032217"/>
            <a:ext cx="12496800" cy="1938992"/>
          </a:xfrm>
          <a:prstGeom prst="rect">
            <a:avLst/>
          </a:prstGeom>
          <a:noFill/>
        </p:spPr>
        <p:txBody>
          <a:bodyPr wrap="square" rtlCol="0">
            <a:spAutoFit/>
          </a:bodyPr>
          <a:lstStyle/>
          <a:p>
            <a:r>
              <a:rPr lang="fr-FR" sz="4800" dirty="0"/>
              <a:t> </a:t>
            </a:r>
            <a:r>
              <a:rPr lang="fr-FR" sz="4800" b="1" i="1" dirty="0">
                <a:solidFill>
                  <a:schemeClr val="accent1"/>
                </a:solidFill>
              </a:rPr>
              <a:t>Perceptron</a:t>
            </a:r>
            <a:r>
              <a:rPr lang="fr-FR" sz="4800" dirty="0"/>
              <a:t>:</a:t>
            </a:r>
          </a:p>
          <a:p>
            <a:endParaRPr lang="fr-FR" sz="3600" dirty="0"/>
          </a:p>
          <a:p>
            <a:r>
              <a:rPr lang="fr-FR" sz="3600" dirty="0"/>
              <a:t>	</a:t>
            </a:r>
            <a:endParaRPr lang="en-US" sz="3600" dirty="0"/>
          </a:p>
        </p:txBody>
      </p:sp>
      <p:pic>
        <p:nvPicPr>
          <p:cNvPr id="1026" name="Picture 2" descr="Qu'est-ce que le Deep Learning et comment ça marche ? - Saagie">
            <a:extLst>
              <a:ext uri="{FF2B5EF4-FFF2-40B4-BE49-F238E27FC236}">
                <a16:creationId xmlns:a16="http://schemas.microsoft.com/office/drawing/2014/main" id="{70F3C614-7B27-753F-2136-BCF9500F59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6248" y="4000500"/>
            <a:ext cx="11702104" cy="5796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1896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9E407B0E-B0C2-EF29-5C83-097707EA3CD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16F1416-4154-FE20-09A1-971E6F2D1446}"/>
              </a:ext>
            </a:extLst>
          </p:cNvPr>
          <p:cNvSpPr txBox="1"/>
          <p:nvPr/>
        </p:nvSpPr>
        <p:spPr>
          <a:xfrm>
            <a:off x="1676400" y="647700"/>
            <a:ext cx="10101649" cy="1938992"/>
          </a:xfrm>
          <a:prstGeom prst="rect">
            <a:avLst/>
          </a:prstGeom>
          <a:noFill/>
        </p:spPr>
        <p:txBody>
          <a:bodyPr wrap="square" rtlCol="0">
            <a:spAutoFit/>
          </a:bodyPr>
          <a:lstStyle/>
          <a:p>
            <a:r>
              <a:rPr lang="en-US" sz="6000" dirty="0" err="1"/>
              <a:t>Fondements</a:t>
            </a:r>
            <a:r>
              <a:rPr lang="en-US" sz="6000" dirty="0"/>
              <a:t> de Deep Learning </a:t>
            </a:r>
          </a:p>
        </p:txBody>
      </p:sp>
      <p:sp>
        <p:nvSpPr>
          <p:cNvPr id="16" name="TextBox 15">
            <a:extLst>
              <a:ext uri="{FF2B5EF4-FFF2-40B4-BE49-F238E27FC236}">
                <a16:creationId xmlns:a16="http://schemas.microsoft.com/office/drawing/2014/main" id="{5B3BA670-D14D-CE2C-5A90-35260C65AA40}"/>
              </a:ext>
            </a:extLst>
          </p:cNvPr>
          <p:cNvSpPr txBox="1"/>
          <p:nvPr/>
        </p:nvSpPr>
        <p:spPr>
          <a:xfrm>
            <a:off x="1981200" y="2586692"/>
            <a:ext cx="14325600" cy="1938992"/>
          </a:xfrm>
          <a:prstGeom prst="rect">
            <a:avLst/>
          </a:prstGeom>
          <a:noFill/>
        </p:spPr>
        <p:txBody>
          <a:bodyPr wrap="square" rtlCol="0">
            <a:spAutoFit/>
          </a:bodyPr>
          <a:lstStyle/>
          <a:p>
            <a:r>
              <a:rPr lang="fr-FR" sz="4800" dirty="0"/>
              <a:t> </a:t>
            </a:r>
            <a:r>
              <a:rPr lang="fr-FR" sz="4800" b="1" i="1" dirty="0">
                <a:solidFill>
                  <a:schemeClr val="accent1"/>
                </a:solidFill>
              </a:rPr>
              <a:t>-</a:t>
            </a:r>
            <a:r>
              <a:rPr lang="en-US" sz="4800" dirty="0"/>
              <a:t>La </a:t>
            </a:r>
            <a:r>
              <a:rPr lang="en-US" sz="4800" b="1" dirty="0">
                <a:solidFill>
                  <a:schemeClr val="accent1"/>
                </a:solidFill>
              </a:rPr>
              <a:t>Propagation Avant  </a:t>
            </a:r>
            <a:r>
              <a:rPr lang="en-US" sz="4800" b="1" dirty="0"/>
              <a:t>&amp; </a:t>
            </a:r>
            <a:r>
              <a:rPr lang="en-US" sz="4800" b="1" dirty="0">
                <a:solidFill>
                  <a:schemeClr val="tx2"/>
                </a:solidFill>
              </a:rPr>
              <a:t>R</a:t>
            </a:r>
            <a:r>
              <a:rPr lang="fr-FR" sz="4800" b="1" i="0" dirty="0">
                <a:solidFill>
                  <a:schemeClr val="tx2"/>
                </a:solidFill>
                <a:effectLst/>
                <a:latin typeface="Poppins" panose="00000500000000000000" pitchFamily="2" charset="0"/>
              </a:rPr>
              <a:t>é</a:t>
            </a:r>
            <a:r>
              <a:rPr lang="en-US" sz="4800" b="1" dirty="0" err="1">
                <a:solidFill>
                  <a:schemeClr val="tx2"/>
                </a:solidFill>
              </a:rPr>
              <a:t>tropropgation</a:t>
            </a:r>
            <a:r>
              <a:rPr lang="fr-FR" sz="4800" dirty="0"/>
              <a:t>:</a:t>
            </a:r>
          </a:p>
          <a:p>
            <a:endParaRPr lang="fr-FR" sz="3600" dirty="0"/>
          </a:p>
          <a:p>
            <a:r>
              <a:rPr lang="fr-FR" sz="3600" dirty="0"/>
              <a:t>	</a:t>
            </a:r>
            <a:endParaRPr lang="en-US" sz="3600" dirty="0"/>
          </a:p>
        </p:txBody>
      </p:sp>
      <p:sp>
        <p:nvSpPr>
          <p:cNvPr id="2" name="TextBox 1">
            <a:extLst>
              <a:ext uri="{FF2B5EF4-FFF2-40B4-BE49-F238E27FC236}">
                <a16:creationId xmlns:a16="http://schemas.microsoft.com/office/drawing/2014/main" id="{4D994247-6B39-0142-419F-C8F78E4A55FA}"/>
              </a:ext>
            </a:extLst>
          </p:cNvPr>
          <p:cNvSpPr txBox="1"/>
          <p:nvPr/>
        </p:nvSpPr>
        <p:spPr>
          <a:xfrm>
            <a:off x="2057400" y="3553099"/>
            <a:ext cx="15011400" cy="6116098"/>
          </a:xfrm>
          <a:prstGeom prst="rect">
            <a:avLst/>
          </a:prstGeom>
          <a:noFill/>
        </p:spPr>
        <p:txBody>
          <a:bodyPr wrap="square" rtlCol="0">
            <a:spAutoFit/>
          </a:bodyPr>
          <a:lstStyle/>
          <a:p>
            <a:pPr>
              <a:lnSpc>
                <a:spcPct val="150000"/>
              </a:lnSpc>
            </a:pPr>
            <a:r>
              <a:rPr lang="en-US" sz="2400" dirty="0">
                <a:cs typeface="Poppins" panose="00000500000000000000" pitchFamily="2" charset="0"/>
              </a:rPr>
              <a:t> -</a:t>
            </a:r>
            <a:r>
              <a:rPr lang="fr-FR" sz="2400" b="0" i="0" dirty="0">
                <a:effectLst/>
              </a:rPr>
              <a:t>Lors de la phase </a:t>
            </a:r>
            <a:r>
              <a:rPr lang="fr-FR" sz="2400" i="0" dirty="0">
                <a:effectLst/>
              </a:rPr>
              <a:t>de</a:t>
            </a:r>
            <a:r>
              <a:rPr lang="fr-FR" sz="2400" b="1" i="0" dirty="0">
                <a:effectLst/>
              </a:rPr>
              <a:t> Propagation Avant (</a:t>
            </a:r>
            <a:r>
              <a:rPr lang="fr-FR" sz="2400" b="1" i="0" dirty="0" err="1">
                <a:effectLst/>
              </a:rPr>
              <a:t>Forward</a:t>
            </a:r>
            <a:r>
              <a:rPr lang="fr-FR" sz="2400" b="1" i="0" dirty="0">
                <a:effectLst/>
              </a:rPr>
              <a:t> Propagation), </a:t>
            </a:r>
            <a:r>
              <a:rPr lang="fr-FR" sz="2400" b="0" i="0" dirty="0">
                <a:effectLst/>
              </a:rPr>
              <a:t>les données d'entrée sont propagées à travers le réseau de neurones, couche par couche, en effectuant des calculs successifs pour générer des prédictions</a:t>
            </a:r>
          </a:p>
          <a:p>
            <a:pPr>
              <a:lnSpc>
                <a:spcPct val="150000"/>
              </a:lnSpc>
            </a:pPr>
            <a:endParaRPr lang="fr-FR" sz="2400" dirty="0">
              <a:cs typeface="Poppins" panose="00000500000000000000" pitchFamily="2" charset="0"/>
            </a:endParaRPr>
          </a:p>
          <a:p>
            <a:pPr>
              <a:lnSpc>
                <a:spcPct val="150000"/>
              </a:lnSpc>
            </a:pPr>
            <a:r>
              <a:rPr lang="fr-FR" sz="2400" b="0" i="0" dirty="0">
                <a:effectLst/>
              </a:rPr>
              <a:t>-Lors de la phase de </a:t>
            </a:r>
            <a:r>
              <a:rPr lang="fr-FR" sz="2400" b="1" dirty="0"/>
              <a:t>Rétropropagation (</a:t>
            </a:r>
            <a:r>
              <a:rPr lang="fr-FR" sz="2400" b="1" dirty="0" err="1"/>
              <a:t>Backward</a:t>
            </a:r>
            <a:r>
              <a:rPr lang="fr-FR" sz="2400" b="1" dirty="0"/>
              <a:t> Propagation)</a:t>
            </a:r>
            <a:r>
              <a:rPr lang="fr-FR" sz="2400" b="0" i="0" dirty="0">
                <a:effectLst/>
              </a:rPr>
              <a:t> :</a:t>
            </a:r>
          </a:p>
          <a:p>
            <a:pPr>
              <a:lnSpc>
                <a:spcPct val="150000"/>
              </a:lnSpc>
            </a:pPr>
            <a:r>
              <a:rPr lang="fr-FR" sz="2400" dirty="0">
                <a:latin typeface="-apple-system"/>
                <a:cs typeface="Poppins" panose="00000500000000000000" pitchFamily="2" charset="0"/>
              </a:rPr>
              <a:t>	</a:t>
            </a:r>
            <a:r>
              <a:rPr lang="fr-FR" sz="2400" dirty="0"/>
              <a:t>- on calcule l'erreur comme étant la somme quadratique des erreurs sur chaque cellule de la    	couche de sortie </a:t>
            </a:r>
          </a:p>
          <a:p>
            <a:pPr>
              <a:lnSpc>
                <a:spcPct val="150000"/>
              </a:lnSpc>
            </a:pPr>
            <a:r>
              <a:rPr lang="fr-FR" sz="2400" dirty="0"/>
              <a:t>     - l'erreur est ensuite retro-propagée dans le réseau, de la sortie vers l'entrée, en effectuant une 	modification de chaque poids des connexions du réseau; c'est la - processus répété en 	présentant successivement chaque exemple </a:t>
            </a:r>
          </a:p>
          <a:p>
            <a:pPr>
              <a:lnSpc>
                <a:spcPct val="150000"/>
              </a:lnSpc>
            </a:pPr>
            <a:r>
              <a:rPr lang="fr-FR" sz="2400" dirty="0"/>
              <a:t>	- si pour tous les exemples présentés, l'erreur&lt; seuil choisi, alors le réseau a convergé.</a:t>
            </a:r>
            <a:endParaRPr lang="en-US" sz="2400" dirty="0">
              <a:cs typeface="Poppins" panose="00000500000000000000" pitchFamily="2" charset="0"/>
            </a:endParaRPr>
          </a:p>
        </p:txBody>
      </p:sp>
    </p:spTree>
    <p:extLst>
      <p:ext uri="{BB962C8B-B14F-4D97-AF65-F5344CB8AC3E}">
        <p14:creationId xmlns:p14="http://schemas.microsoft.com/office/powerpoint/2010/main" val="2536341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1A9D310A-5E0F-23DE-1F8D-CE5C7FDBF2A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5F2C759-EB2D-0CEE-CA80-01F1EEECDF19}"/>
              </a:ext>
            </a:extLst>
          </p:cNvPr>
          <p:cNvSpPr txBox="1"/>
          <p:nvPr/>
        </p:nvSpPr>
        <p:spPr>
          <a:xfrm>
            <a:off x="1676400" y="647700"/>
            <a:ext cx="10101649" cy="1938992"/>
          </a:xfrm>
          <a:prstGeom prst="rect">
            <a:avLst/>
          </a:prstGeom>
          <a:noFill/>
        </p:spPr>
        <p:txBody>
          <a:bodyPr wrap="square" rtlCol="0">
            <a:spAutoFit/>
          </a:bodyPr>
          <a:lstStyle/>
          <a:p>
            <a:r>
              <a:rPr lang="en-US" sz="6000" dirty="0" err="1"/>
              <a:t>Fondements</a:t>
            </a:r>
            <a:r>
              <a:rPr lang="en-US" sz="6000" dirty="0"/>
              <a:t> de Deep Learning </a:t>
            </a:r>
          </a:p>
        </p:txBody>
      </p:sp>
      <p:sp>
        <p:nvSpPr>
          <p:cNvPr id="16" name="TextBox 15">
            <a:extLst>
              <a:ext uri="{FF2B5EF4-FFF2-40B4-BE49-F238E27FC236}">
                <a16:creationId xmlns:a16="http://schemas.microsoft.com/office/drawing/2014/main" id="{67BB5C88-D9F2-DE6D-693E-1A26163C51AC}"/>
              </a:ext>
            </a:extLst>
          </p:cNvPr>
          <p:cNvSpPr txBox="1"/>
          <p:nvPr/>
        </p:nvSpPr>
        <p:spPr>
          <a:xfrm>
            <a:off x="1981200" y="2586692"/>
            <a:ext cx="14325600" cy="2492990"/>
          </a:xfrm>
          <a:prstGeom prst="rect">
            <a:avLst/>
          </a:prstGeom>
          <a:noFill/>
        </p:spPr>
        <p:txBody>
          <a:bodyPr wrap="square" rtlCol="0">
            <a:spAutoFit/>
          </a:bodyPr>
          <a:lstStyle/>
          <a:p>
            <a:r>
              <a:rPr lang="fr-FR" sz="4800" b="1" dirty="0">
                <a:solidFill>
                  <a:schemeClr val="accent1"/>
                </a:solidFill>
              </a:rPr>
              <a:t> </a:t>
            </a:r>
            <a:r>
              <a:rPr lang="fr-FR" sz="4800" b="1" i="1" dirty="0">
                <a:solidFill>
                  <a:schemeClr val="accent1"/>
                </a:solidFill>
              </a:rPr>
              <a:t>- </a:t>
            </a:r>
            <a:r>
              <a:rPr lang="en-US" sz="4800" b="1" dirty="0" err="1">
                <a:solidFill>
                  <a:schemeClr val="accent1"/>
                </a:solidFill>
              </a:rPr>
              <a:t>Fonctions</a:t>
            </a:r>
            <a:r>
              <a:rPr lang="en-US" sz="4800" b="1" dirty="0">
                <a:solidFill>
                  <a:schemeClr val="accent1"/>
                </a:solidFill>
              </a:rPr>
              <a:t> </a:t>
            </a:r>
            <a:r>
              <a:rPr lang="en-US" sz="4800" b="1" dirty="0" err="1">
                <a:solidFill>
                  <a:schemeClr val="accent1"/>
                </a:solidFill>
              </a:rPr>
              <a:t>d’activation</a:t>
            </a:r>
            <a:r>
              <a:rPr lang="fr-FR" sz="4800" b="1" dirty="0">
                <a:solidFill>
                  <a:schemeClr val="accent1"/>
                </a:solidFill>
              </a:rPr>
              <a:t>:</a:t>
            </a:r>
          </a:p>
          <a:p>
            <a:endParaRPr lang="fr-FR" sz="3600" dirty="0"/>
          </a:p>
          <a:p>
            <a:r>
              <a:rPr lang="fr-FR" sz="3600" dirty="0"/>
              <a:t>-Relu</a:t>
            </a:r>
          </a:p>
          <a:p>
            <a:r>
              <a:rPr lang="fr-FR" sz="3600" dirty="0"/>
              <a:t>	</a:t>
            </a:r>
            <a:endParaRPr lang="en-US" sz="3600" dirty="0"/>
          </a:p>
        </p:txBody>
      </p:sp>
      <p:sp>
        <p:nvSpPr>
          <p:cNvPr id="2" name="TextBox 1">
            <a:extLst>
              <a:ext uri="{FF2B5EF4-FFF2-40B4-BE49-F238E27FC236}">
                <a16:creationId xmlns:a16="http://schemas.microsoft.com/office/drawing/2014/main" id="{D7AA0EBF-F9D5-DCE6-52C7-4574B0A441A7}"/>
              </a:ext>
            </a:extLst>
          </p:cNvPr>
          <p:cNvSpPr txBox="1"/>
          <p:nvPr/>
        </p:nvSpPr>
        <p:spPr>
          <a:xfrm>
            <a:off x="1981200" y="4525684"/>
            <a:ext cx="15011400" cy="2238113"/>
          </a:xfrm>
          <a:prstGeom prst="rect">
            <a:avLst/>
          </a:prstGeom>
          <a:noFill/>
        </p:spPr>
        <p:txBody>
          <a:bodyPr wrap="square" rtlCol="0">
            <a:spAutoFit/>
          </a:bodyPr>
          <a:lstStyle/>
          <a:p>
            <a:pPr>
              <a:lnSpc>
                <a:spcPct val="150000"/>
              </a:lnSpc>
            </a:pPr>
            <a:r>
              <a:rPr lang="fr-FR" sz="2400" b="0" i="0" dirty="0">
                <a:effectLst/>
              </a:rPr>
              <a:t>La fonction </a:t>
            </a:r>
            <a:r>
              <a:rPr lang="fr-FR" sz="2400" b="1" i="0" dirty="0" err="1">
                <a:effectLst/>
              </a:rPr>
              <a:t>ReLU</a:t>
            </a:r>
            <a:r>
              <a:rPr lang="fr-FR" sz="2400" b="0" i="0" dirty="0">
                <a:effectLst/>
              </a:rPr>
              <a:t> est une fonction d'activation très populaire qui produit une sortie linéaire pour les valeurs positives et zéro pour les valeurs négatives. Elle est largement utilisée en raison de sa simplicité et de sa capacité à accélérer l'apprentissage des réseaux de neurones.</a:t>
            </a:r>
          </a:p>
          <a:p>
            <a:pPr>
              <a:lnSpc>
                <a:spcPct val="150000"/>
              </a:lnSpc>
            </a:pPr>
            <a:endParaRPr lang="en-US" sz="2400" dirty="0">
              <a:cs typeface="Poppins" panose="00000500000000000000" pitchFamily="2" charset="0"/>
            </a:endParaRPr>
          </a:p>
        </p:txBody>
      </p:sp>
      <p:pic>
        <p:nvPicPr>
          <p:cNvPr id="2052" name="Picture 4">
            <a:extLst>
              <a:ext uri="{FF2B5EF4-FFF2-40B4-BE49-F238E27FC236}">
                <a16:creationId xmlns:a16="http://schemas.microsoft.com/office/drawing/2014/main" id="{046206CD-766D-9E7E-A63C-545310A3BF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29200" y="5829300"/>
            <a:ext cx="6858000" cy="533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0471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6FC"/>
        </a:solidFill>
        <a:effectLst/>
      </p:bgPr>
    </p:bg>
    <p:spTree>
      <p:nvGrpSpPr>
        <p:cNvPr id="1" name="">
          <a:extLst>
            <a:ext uri="{FF2B5EF4-FFF2-40B4-BE49-F238E27FC236}">
              <a16:creationId xmlns:a16="http://schemas.microsoft.com/office/drawing/2014/main" id="{843D0155-DB57-84B3-C678-793CF5072DE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D6F68A0-6E7C-4FD1-D623-B4954DC11A97}"/>
              </a:ext>
            </a:extLst>
          </p:cNvPr>
          <p:cNvSpPr txBox="1"/>
          <p:nvPr/>
        </p:nvSpPr>
        <p:spPr>
          <a:xfrm>
            <a:off x="1676400" y="647700"/>
            <a:ext cx="10101649" cy="1938992"/>
          </a:xfrm>
          <a:prstGeom prst="rect">
            <a:avLst/>
          </a:prstGeom>
          <a:noFill/>
        </p:spPr>
        <p:txBody>
          <a:bodyPr wrap="square" rtlCol="0">
            <a:spAutoFit/>
          </a:bodyPr>
          <a:lstStyle/>
          <a:p>
            <a:r>
              <a:rPr lang="en-US" sz="6000" dirty="0" err="1"/>
              <a:t>Fondements</a:t>
            </a:r>
            <a:r>
              <a:rPr lang="en-US" sz="6000" dirty="0"/>
              <a:t> de Deep Learning </a:t>
            </a:r>
          </a:p>
        </p:txBody>
      </p:sp>
      <p:sp>
        <p:nvSpPr>
          <p:cNvPr id="16" name="TextBox 15">
            <a:extLst>
              <a:ext uri="{FF2B5EF4-FFF2-40B4-BE49-F238E27FC236}">
                <a16:creationId xmlns:a16="http://schemas.microsoft.com/office/drawing/2014/main" id="{50D6FFB6-FFFC-B78B-B361-8493B5C919E3}"/>
              </a:ext>
            </a:extLst>
          </p:cNvPr>
          <p:cNvSpPr txBox="1"/>
          <p:nvPr/>
        </p:nvSpPr>
        <p:spPr>
          <a:xfrm>
            <a:off x="1981200" y="2586692"/>
            <a:ext cx="14325600" cy="2492990"/>
          </a:xfrm>
          <a:prstGeom prst="rect">
            <a:avLst/>
          </a:prstGeom>
          <a:noFill/>
        </p:spPr>
        <p:txBody>
          <a:bodyPr wrap="square" rtlCol="0">
            <a:spAutoFit/>
          </a:bodyPr>
          <a:lstStyle/>
          <a:p>
            <a:r>
              <a:rPr lang="fr-FR" sz="4800" b="1" dirty="0">
                <a:solidFill>
                  <a:schemeClr val="accent1"/>
                </a:solidFill>
              </a:rPr>
              <a:t> </a:t>
            </a:r>
            <a:r>
              <a:rPr lang="fr-FR" sz="4800" b="1" i="1" dirty="0">
                <a:solidFill>
                  <a:schemeClr val="accent1"/>
                </a:solidFill>
              </a:rPr>
              <a:t>- </a:t>
            </a:r>
            <a:r>
              <a:rPr lang="en-US" sz="4800" b="1" dirty="0" err="1">
                <a:solidFill>
                  <a:schemeClr val="accent1"/>
                </a:solidFill>
              </a:rPr>
              <a:t>Fonctions</a:t>
            </a:r>
            <a:r>
              <a:rPr lang="en-US" sz="4800" b="1" dirty="0">
                <a:solidFill>
                  <a:schemeClr val="accent1"/>
                </a:solidFill>
              </a:rPr>
              <a:t> </a:t>
            </a:r>
            <a:r>
              <a:rPr lang="en-US" sz="4800" b="1" dirty="0" err="1">
                <a:solidFill>
                  <a:schemeClr val="accent1"/>
                </a:solidFill>
              </a:rPr>
              <a:t>d’activation</a:t>
            </a:r>
            <a:r>
              <a:rPr lang="fr-FR" sz="4800" b="1" dirty="0">
                <a:solidFill>
                  <a:schemeClr val="accent1"/>
                </a:solidFill>
              </a:rPr>
              <a:t>:</a:t>
            </a:r>
          </a:p>
          <a:p>
            <a:endParaRPr lang="fr-FR" sz="3600" dirty="0"/>
          </a:p>
          <a:p>
            <a:r>
              <a:rPr lang="fr-FR" sz="3600" dirty="0"/>
              <a:t>-</a:t>
            </a:r>
            <a:r>
              <a:rPr lang="fr-FR" sz="3600" dirty="0" err="1"/>
              <a:t>Sigmoid</a:t>
            </a:r>
            <a:endParaRPr lang="fr-FR" sz="3600" dirty="0"/>
          </a:p>
          <a:p>
            <a:r>
              <a:rPr lang="fr-FR" sz="3600" dirty="0"/>
              <a:t>	</a:t>
            </a:r>
            <a:endParaRPr lang="en-US" sz="3600" dirty="0"/>
          </a:p>
        </p:txBody>
      </p:sp>
      <p:sp>
        <p:nvSpPr>
          <p:cNvPr id="2" name="TextBox 1">
            <a:extLst>
              <a:ext uri="{FF2B5EF4-FFF2-40B4-BE49-F238E27FC236}">
                <a16:creationId xmlns:a16="http://schemas.microsoft.com/office/drawing/2014/main" id="{2AD3077F-614C-F347-AB70-F9F86B6A4983}"/>
              </a:ext>
            </a:extLst>
          </p:cNvPr>
          <p:cNvSpPr txBox="1"/>
          <p:nvPr/>
        </p:nvSpPr>
        <p:spPr>
          <a:xfrm>
            <a:off x="2057400" y="4076700"/>
            <a:ext cx="15011400" cy="2792111"/>
          </a:xfrm>
          <a:prstGeom prst="rect">
            <a:avLst/>
          </a:prstGeom>
          <a:noFill/>
        </p:spPr>
        <p:txBody>
          <a:bodyPr wrap="square" rtlCol="0">
            <a:spAutoFit/>
          </a:bodyPr>
          <a:lstStyle/>
          <a:p>
            <a:pPr>
              <a:lnSpc>
                <a:spcPct val="150000"/>
              </a:lnSpc>
            </a:pPr>
            <a:r>
              <a:rPr lang="en-US" sz="2400" dirty="0">
                <a:cs typeface="Poppins" panose="00000500000000000000" pitchFamily="2" charset="0"/>
              </a:rPr>
              <a:t> </a:t>
            </a:r>
          </a:p>
          <a:p>
            <a:pPr>
              <a:lnSpc>
                <a:spcPct val="150000"/>
              </a:lnSpc>
            </a:pPr>
            <a:r>
              <a:rPr lang="fr-FR" sz="2400" b="0" i="0" dirty="0">
                <a:effectLst/>
              </a:rPr>
              <a:t>La fonction </a:t>
            </a:r>
            <a:r>
              <a:rPr lang="fr-FR" sz="2400" b="1" i="0" dirty="0" err="1">
                <a:effectLst/>
              </a:rPr>
              <a:t>Sigmoid</a:t>
            </a:r>
            <a:r>
              <a:rPr lang="fr-FR" sz="2400" b="0" i="0" dirty="0">
                <a:effectLst/>
              </a:rPr>
              <a:t> est une fonction d'activation couramment utilisée en raison de sa forme en S, qui produit des valeurs comprises entre 0 et 1. Elle est particulièrement adaptée pour les tâches de classification binaire en tant que fonction d'activation de la couche de sortie.</a:t>
            </a:r>
          </a:p>
          <a:p>
            <a:pPr>
              <a:lnSpc>
                <a:spcPct val="150000"/>
              </a:lnSpc>
            </a:pPr>
            <a:endParaRPr lang="en-US" sz="2400" dirty="0">
              <a:cs typeface="Poppins" panose="00000500000000000000" pitchFamily="2" charset="0"/>
            </a:endParaRPr>
          </a:p>
        </p:txBody>
      </p:sp>
      <p:pic>
        <p:nvPicPr>
          <p:cNvPr id="1026" name="Picture 2" descr="How to play around with sigmoid function to increase its y max and shift to  the right for positive x only | by Ionutlang | Medium">
            <a:extLst>
              <a:ext uri="{FF2B5EF4-FFF2-40B4-BE49-F238E27FC236}">
                <a16:creationId xmlns:a16="http://schemas.microsoft.com/office/drawing/2014/main" id="{4283E363-A2C5-0E1B-E0F5-E3CA50E9DF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000" y="6515100"/>
            <a:ext cx="7077076" cy="3418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13027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Ion Boardroom</Template>
  <TotalTime>801</TotalTime>
  <Words>1083</Words>
  <Application>Microsoft Office PowerPoint</Application>
  <PresentationFormat>Custom</PresentationFormat>
  <Paragraphs>120</Paragraphs>
  <Slides>20</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vt:i4>
      </vt:variant>
    </vt:vector>
  </HeadingPairs>
  <TitlesOfParts>
    <vt:vector size="33" baseType="lpstr">
      <vt:lpstr>-apple-system</vt:lpstr>
      <vt:lpstr>Arial</vt:lpstr>
      <vt:lpstr>Berlin Sans FB Demi</vt:lpstr>
      <vt:lpstr>Century Gothic</vt:lpstr>
      <vt:lpstr>HK Grotesk Bold</vt:lpstr>
      <vt:lpstr>IBM Plex Sans</vt:lpstr>
      <vt:lpstr>inherit</vt:lpstr>
      <vt:lpstr>Poppins</vt:lpstr>
      <vt:lpstr>Poppins-Bold</vt:lpstr>
      <vt:lpstr>Poppins-Regular</vt:lpstr>
      <vt:lpstr>Tisa Sans Pro Light</vt:lpstr>
      <vt:lpstr>Wingdings 3</vt:lpstr>
      <vt:lpstr>Ion Boardroom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 PAR : Omar oulhaj &amp; Zaid BAARAB</dc:title>
  <dc:creator>Oussama Afroukh</dc:creator>
  <cp:lastModifiedBy>Oussama Afroukh</cp:lastModifiedBy>
  <cp:revision>17</cp:revision>
  <dcterms:created xsi:type="dcterms:W3CDTF">2006-08-16T00:00:00Z</dcterms:created>
  <dcterms:modified xsi:type="dcterms:W3CDTF">2024-12-11T20:15:55Z</dcterms:modified>
  <dc:identifier>DAGXN6IDrTM</dc:identifier>
</cp:coreProperties>
</file>

<file path=docProps/thumbnail.jpeg>
</file>